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Anton"/>
      <p:regular r:id="rId34"/>
    </p:embeddedFont>
    <p:embeddedFont>
      <p:font typeface="PT Sans Narrow"/>
      <p:regular r:id="rId35"/>
      <p:bold r:id="rId36"/>
    </p:embeddedFont>
    <p:embeddedFont>
      <p:font typeface="Inter"/>
      <p:regular r:id="rId37"/>
      <p:bold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5F1546-82AC-44CA-8928-4F37C30D7B79}">
  <a:tblStyle styleId="{495F1546-82AC-44CA-8928-4F37C30D7B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3.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PTSansNarrow-regular.fntdata"/><Relationship Id="rId12" Type="http://schemas.openxmlformats.org/officeDocument/2006/relationships/slide" Target="slides/slide5.xml"/><Relationship Id="rId34" Type="http://schemas.openxmlformats.org/officeDocument/2006/relationships/font" Target="fonts/Anton-regular.fntdata"/><Relationship Id="rId15" Type="http://schemas.openxmlformats.org/officeDocument/2006/relationships/slide" Target="slides/slide8.xml"/><Relationship Id="rId37" Type="http://schemas.openxmlformats.org/officeDocument/2006/relationships/font" Target="fonts/Inter-regular.fntdata"/><Relationship Id="rId14" Type="http://schemas.openxmlformats.org/officeDocument/2006/relationships/slide" Target="slides/slide7.xml"/><Relationship Id="rId36" Type="http://schemas.openxmlformats.org/officeDocument/2006/relationships/font" Target="fonts/PTSansNarrow-bold.fntdata"/><Relationship Id="rId17" Type="http://schemas.openxmlformats.org/officeDocument/2006/relationships/slide" Target="slides/slide10.xml"/><Relationship Id="rId39" Type="http://schemas.openxmlformats.org/officeDocument/2006/relationships/font" Target="fonts/OpenSans-regular.fntdata"/><Relationship Id="rId16" Type="http://schemas.openxmlformats.org/officeDocument/2006/relationships/slide" Target="slides/slide9.xml"/><Relationship Id="rId38" Type="http://schemas.openxmlformats.org/officeDocument/2006/relationships/font" Target="fonts/Inter-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ec8f41980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1ec8f41980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db916aa1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db916aa1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1db916aa1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1db916aa1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ec8f41980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1ec8f41980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db916aa1e_3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11db916aa1e_3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highlight>
                <a:schemeClr val="dk1"/>
              </a:high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5" name="Google Shape;195;g11db916aa1e_3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db916aa1e_3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11db916aa1e_3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11db916aa1e_3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db916aa1e_3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Design, conservation, health and public discourse –all through the lens of JUSTICE</a:t>
            </a:r>
            <a:endParaRPr/>
          </a:p>
        </p:txBody>
      </p:sp>
      <p:sp>
        <p:nvSpPr>
          <p:cNvPr id="228" name="Google Shape;228;g11db916aa1e_3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1db916aa1e_3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1db916aa1e_3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t>Ground zero, culmination of his visionary work.</a:t>
            </a:r>
            <a:endParaRPr sz="1600">
              <a:latin typeface="Inter"/>
              <a:ea typeface="Inter"/>
              <a:cs typeface="Inter"/>
              <a:sym typeface="Inter"/>
            </a:endParaRPr>
          </a:p>
          <a:p>
            <a:pPr indent="0" lvl="0" marL="0" rtl="0" algn="l">
              <a:lnSpc>
                <a:spcPct val="115000"/>
              </a:lnSpc>
              <a:spcBef>
                <a:spcPts val="500"/>
              </a:spcBef>
              <a:spcAft>
                <a:spcPts val="0"/>
              </a:spcAft>
              <a:buNone/>
            </a:pPr>
            <a:r>
              <a:t/>
            </a:r>
            <a:endParaRPr sz="1600">
              <a:latin typeface="Inter"/>
              <a:ea typeface="Inter"/>
              <a:cs typeface="Inter"/>
              <a:sym typeface="Inter"/>
            </a:endParaRPr>
          </a:p>
          <a:p>
            <a:pPr indent="0" lvl="0" marL="0" rtl="0" algn="l">
              <a:lnSpc>
                <a:spcPct val="115000"/>
              </a:lnSpc>
              <a:spcBef>
                <a:spcPts val="500"/>
              </a:spcBef>
              <a:spcAft>
                <a:spcPts val="0"/>
              </a:spcAft>
              <a:buNone/>
            </a:pPr>
            <a:r>
              <a:t/>
            </a:r>
            <a:endParaRPr sz="1600">
              <a:latin typeface="Inter"/>
              <a:ea typeface="Inter"/>
              <a:cs typeface="Inter"/>
              <a:sym typeface="Inter"/>
            </a:endParaRPr>
          </a:p>
          <a:p>
            <a:pPr indent="0" lvl="0" marL="0" rtl="0" algn="l">
              <a:lnSpc>
                <a:spcPct val="115000"/>
              </a:lnSpc>
              <a:spcBef>
                <a:spcPts val="500"/>
              </a:spcBef>
              <a:spcAft>
                <a:spcPts val="0"/>
              </a:spcAft>
              <a:buNone/>
            </a:pPr>
            <a:r>
              <a:rPr lang="en" sz="1600">
                <a:latin typeface="Inter"/>
                <a:ea typeface="Inter"/>
                <a:cs typeface="Inter"/>
                <a:sym typeface="Inter"/>
              </a:rPr>
              <a:t>The Emerald Necklace remains Boston’s vital connector, linking 1,100 acres of landmarked parks, parkways and waterways across over a dozen neighborhoods.</a:t>
            </a:r>
            <a:endParaRPr sz="1600">
              <a:latin typeface="Inter"/>
              <a:ea typeface="Inter"/>
              <a:cs typeface="Inter"/>
              <a:sym typeface="Inter"/>
            </a:endParaRPr>
          </a:p>
          <a:p>
            <a:pPr indent="0" lvl="0" marL="0" rtl="0" algn="l">
              <a:lnSpc>
                <a:spcPct val="115000"/>
              </a:lnSpc>
              <a:spcBef>
                <a:spcPts val="500"/>
              </a:spcBef>
              <a:spcAft>
                <a:spcPts val="0"/>
              </a:spcAft>
              <a:buNone/>
            </a:pPr>
            <a:r>
              <a:rPr lang="en" sz="1600">
                <a:latin typeface="Inter"/>
                <a:ea typeface="Inter"/>
                <a:cs typeface="Inter"/>
                <a:sym typeface="Inter"/>
              </a:rPr>
              <a:t>Since 1998, the Emerald Necklace Conservancy stewards the parks’ care and programming,    collaborating  with civic and neighborhood partners to connect people to and through parks</a:t>
            </a:r>
            <a:endParaRPr sz="1600">
              <a:latin typeface="Inter"/>
              <a:ea typeface="Inter"/>
              <a:cs typeface="Inter"/>
              <a:sym typeface="Inter"/>
            </a:endParaRPr>
          </a:p>
          <a:p>
            <a:pPr indent="0" lvl="0" marL="0" rtl="0" algn="l">
              <a:lnSpc>
                <a:spcPct val="115000"/>
              </a:lnSpc>
              <a:spcBef>
                <a:spcPts val="500"/>
              </a:spcBef>
              <a:spcAft>
                <a:spcPts val="0"/>
              </a:spcAft>
              <a:buNone/>
            </a:pPr>
            <a:r>
              <a:t/>
            </a:r>
            <a:endParaRPr sz="1600">
              <a:latin typeface="Inter"/>
              <a:ea typeface="Inter"/>
              <a:cs typeface="Inter"/>
              <a:sym typeface="Inter"/>
            </a:endParaRPr>
          </a:p>
          <a:p>
            <a:pPr indent="0" lvl="0" marL="0" rtl="0" algn="l">
              <a:spcBef>
                <a:spcPts val="0"/>
              </a:spcBef>
              <a:spcAft>
                <a:spcPts val="0"/>
              </a:spcAft>
              <a:buNone/>
            </a:pPr>
            <a:r>
              <a:t/>
            </a:r>
            <a:endParaRPr/>
          </a:p>
        </p:txBody>
      </p:sp>
      <p:sp>
        <p:nvSpPr>
          <p:cNvPr id="247" name="Google Shape;247;g11db916aa1e_3_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db916aa1e_3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11db916aa1e_3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11db916aa1e_3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db916aa1e_3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11db916aa1e_3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11db916aa1e_3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1ec8f41980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1ec8f41980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1db916aa1e_3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11db916aa1e_3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11db916aa1e_3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1db916aa1e_3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11db916aa1e_3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g11db916aa1e_3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1db916aa1e_3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11db916aa1e_3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g11db916aa1e_3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1db916aa1e_3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11db916aa1e_3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g11db916aa1e_3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1ec8f41980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1ec8f41980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ec8f41980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1ec8f41980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1ec8f41980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1ec8f41980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1ec8f41980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1ec8f41980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1ec8f41980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1ec8f41980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1ec8f41980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1ec8f41980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ec8f41980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ec8f41980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ec8f41980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1ec8f41980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ec8f41980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ec8f41980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db916aa1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db916aa1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8" name="Google Shape;68;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9" name="Google Shape;6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sp>
        <p:nvSpPr>
          <p:cNvPr id="71" name="Google Shape;71;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2" name="Google Shape;7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5" name="Google Shape;7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 name="Google Shape;79;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1" name="Google Shape;8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 name="Google Shape;8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5" name="Shape 85"/>
        <p:cNvGrpSpPr/>
        <p:nvPr/>
      </p:nvGrpSpPr>
      <p:grpSpPr>
        <a:xfrm>
          <a:off x="0" y="0"/>
          <a:ext cx="0" cy="0"/>
          <a:chOff x="0" y="0"/>
          <a:chExt cx="0" cy="0"/>
        </a:xfrm>
      </p:grpSpPr>
      <p:sp>
        <p:nvSpPr>
          <p:cNvPr id="86" name="Google Shape;86;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7" name="Google Shape;87;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8" name="Google Shape;8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9" name="Shape 89"/>
        <p:cNvGrpSpPr/>
        <p:nvPr/>
      </p:nvGrpSpPr>
      <p:grpSpPr>
        <a:xfrm>
          <a:off x="0" y="0"/>
          <a:ext cx="0" cy="0"/>
          <a:chOff x="0" y="0"/>
          <a:chExt cx="0" cy="0"/>
        </a:xfrm>
      </p:grpSpPr>
      <p:sp>
        <p:nvSpPr>
          <p:cNvPr id="90" name="Google Shape;90;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1" name="Google Shape;9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2" name="Shape 92"/>
        <p:cNvGrpSpPr/>
        <p:nvPr/>
      </p:nvGrpSpPr>
      <p:grpSpPr>
        <a:xfrm>
          <a:off x="0" y="0"/>
          <a:ext cx="0" cy="0"/>
          <a:chOff x="0" y="0"/>
          <a:chExt cx="0" cy="0"/>
        </a:xfrm>
      </p:grpSpPr>
      <p:sp>
        <p:nvSpPr>
          <p:cNvPr id="93" name="Google Shape;93;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5" name="Google Shape;95;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6" name="Google Shape;96;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7" name="Google Shape;9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 name="Shape 98"/>
        <p:cNvGrpSpPr/>
        <p:nvPr/>
      </p:nvGrpSpPr>
      <p:grpSpPr>
        <a:xfrm>
          <a:off x="0" y="0"/>
          <a:ext cx="0" cy="0"/>
          <a:chOff x="0" y="0"/>
          <a:chExt cx="0" cy="0"/>
        </a:xfrm>
      </p:grpSpPr>
      <p:sp>
        <p:nvSpPr>
          <p:cNvPr id="99" name="Google Shape;99;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00" name="Google Shape;10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1" name="Shape 101"/>
        <p:cNvGrpSpPr/>
        <p:nvPr/>
      </p:nvGrpSpPr>
      <p:grpSpPr>
        <a:xfrm>
          <a:off x="0" y="0"/>
          <a:ext cx="0" cy="0"/>
          <a:chOff x="0" y="0"/>
          <a:chExt cx="0" cy="0"/>
        </a:xfrm>
      </p:grpSpPr>
      <p:sp>
        <p:nvSpPr>
          <p:cNvPr id="102" name="Google Shape;102;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3" name="Google Shape;103;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4" name="Google Shape;10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2" name="Shape 62"/>
        <p:cNvGrpSpPr/>
        <p:nvPr/>
      </p:nvGrpSpPr>
      <p:grpSpPr>
        <a:xfrm>
          <a:off x="0" y="0"/>
          <a:ext cx="0" cy="0"/>
          <a:chOff x="0" y="0"/>
          <a:chExt cx="0" cy="0"/>
        </a:xfrm>
      </p:grpSpPr>
      <p:sp>
        <p:nvSpPr>
          <p:cNvPr id="63" name="Google Shape;6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4" name="Google Shape;6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65" name="Google Shape;6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hyperlink" Target="https://twitter.com/FranklinParkBos/status/1004106643431411717/photo/1" TargetMode="External"/><Relationship Id="rId4" Type="http://schemas.openxmlformats.org/officeDocument/2006/relationships/image" Target="../media/image8.jpg"/><Relationship Id="rId11" Type="http://schemas.openxmlformats.org/officeDocument/2006/relationships/image" Target="../media/image15.png"/><Relationship Id="rId10" Type="http://schemas.openxmlformats.org/officeDocument/2006/relationships/image" Target="../media/image9.png"/><Relationship Id="rId9" Type="http://schemas.openxmlformats.org/officeDocument/2006/relationships/image" Target="../media/image19.png"/><Relationship Id="rId5" Type="http://schemas.openxmlformats.org/officeDocument/2006/relationships/hyperlink" Target="https://commons.wikimedia.org/wiki/File:A_festival_in_Franklin_Park,_Boston_(3).jpg" TargetMode="External"/><Relationship Id="rId6" Type="http://schemas.openxmlformats.org/officeDocument/2006/relationships/image" Target="../media/image3.jpg"/><Relationship Id="rId7" Type="http://schemas.openxmlformats.org/officeDocument/2006/relationships/image" Target="../media/image5.png"/><Relationship Id="rId8" Type="http://schemas.openxmlformats.org/officeDocument/2006/relationships/image" Target="../media/image11.png"/></Relationships>
</file>

<file path=ppt/slides/_rels/slide15.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hyperlink" Target="http://www.olmstednow.org/" TargetMode="External"/><Relationship Id="rId13" Type="http://schemas.openxmlformats.org/officeDocument/2006/relationships/image" Target="../media/image15.png"/><Relationship Id="rId12"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www.olmstednow.org/" TargetMode="External"/><Relationship Id="rId4" Type="http://schemas.openxmlformats.org/officeDocument/2006/relationships/hyperlink" Target="https://twitter.com/FranklinParkBos/status/1004106643431411717/photo/1" TargetMode="External"/><Relationship Id="rId9"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hyperlink" Target="https://commons.wikimedia.org/wiki/File:A_festival_in_Franklin_Park,_Boston_(3).jpg" TargetMode="External"/><Relationship Id="rId7" Type="http://schemas.openxmlformats.org/officeDocument/2006/relationships/image" Target="../media/image10.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20.png"/><Relationship Id="rId12"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22.png"/><Relationship Id="rId8" Type="http://schemas.openxmlformats.org/officeDocument/2006/relationships/image" Target="../media/image25.png"/></Relationships>
</file>

<file path=ppt/slides/_rels/slide17.xml.rels><?xml version="1.0" encoding="UTF-8" standalone="yes"?><Relationships xmlns="http://schemas.openxmlformats.org/package/2006/relationships"><Relationship Id="rId11" Type="http://schemas.openxmlformats.org/officeDocument/2006/relationships/hyperlink" Target="https://www.asla.org/guide/site.aspx?id=40785" TargetMode="External"/><Relationship Id="rId10" Type="http://schemas.openxmlformats.org/officeDocument/2006/relationships/image" Target="../media/image24.png"/><Relationship Id="rId13" Type="http://schemas.openxmlformats.org/officeDocument/2006/relationships/image" Target="../media/image15.png"/><Relationship Id="rId12"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www.emeraldnecklace.org/park-overview/emerald-necklace-map/" TargetMode="External"/><Relationship Id="rId4" Type="http://schemas.openxmlformats.org/officeDocument/2006/relationships/image" Target="../media/image32.png"/><Relationship Id="rId9" Type="http://schemas.openxmlformats.org/officeDocument/2006/relationships/hyperlink" Target="https://collections.leventhalmap.org/search/commonwealth:1257b986t" TargetMode="External"/><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19.png"/><Relationship Id="rId8"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48.png"/><Relationship Id="rId5" Type="http://schemas.openxmlformats.org/officeDocument/2006/relationships/hyperlink" Target="https://docs.google.com/document/d/1JXnjzn7ETQD1Br_xjXvBaxglve1xaiyV/edit?usp=sharing&amp;ouid=116885121154658316575&amp;rtpof=true&amp;sd=true" TargetMode="External"/><Relationship Id="rId6" Type="http://schemas.openxmlformats.org/officeDocument/2006/relationships/image" Target="../media/image19.png"/><Relationship Id="rId7" Type="http://schemas.openxmlformats.org/officeDocument/2006/relationships/image" Target="../media/image9.png"/><Relationship Id="rId8" Type="http://schemas.openxmlformats.org/officeDocument/2006/relationships/image" Target="../media/image15.png"/></Relationships>
</file>

<file path=ppt/slides/_rels/slide19.xml.rels><?xml version="1.0" encoding="UTF-8" standalone="yes"?><Relationships xmlns="http://schemas.openxmlformats.org/package/2006/relationships"><Relationship Id="rId20" Type="http://schemas.openxmlformats.org/officeDocument/2006/relationships/image" Target="../media/image45.jpg"/><Relationship Id="rId11" Type="http://schemas.openxmlformats.org/officeDocument/2006/relationships/image" Target="../media/image28.png"/><Relationship Id="rId22" Type="http://schemas.openxmlformats.org/officeDocument/2006/relationships/image" Target="../media/image15.png"/><Relationship Id="rId10" Type="http://schemas.openxmlformats.org/officeDocument/2006/relationships/image" Target="../media/image27.png"/><Relationship Id="rId21" Type="http://schemas.openxmlformats.org/officeDocument/2006/relationships/hyperlink" Target="https://olmstednow.org/olmsted-now-committee-of-neighborhoods/" TargetMode="External"/><Relationship Id="rId13" Type="http://schemas.openxmlformats.org/officeDocument/2006/relationships/image" Target="../media/image37.png"/><Relationship Id="rId12" Type="http://schemas.openxmlformats.org/officeDocument/2006/relationships/image" Target="../media/image34.jpg"/><Relationship Id="rId23"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49.png"/><Relationship Id="rId15" Type="http://schemas.openxmlformats.org/officeDocument/2006/relationships/image" Target="../media/image38.png"/><Relationship Id="rId14" Type="http://schemas.openxmlformats.org/officeDocument/2006/relationships/image" Target="../media/image30.png"/><Relationship Id="rId17" Type="http://schemas.openxmlformats.org/officeDocument/2006/relationships/image" Target="../media/image9.png"/><Relationship Id="rId16" Type="http://schemas.openxmlformats.org/officeDocument/2006/relationships/image" Target="../media/image19.png"/><Relationship Id="rId5" Type="http://schemas.openxmlformats.org/officeDocument/2006/relationships/image" Target="../media/image31.png"/><Relationship Id="rId19" Type="http://schemas.openxmlformats.org/officeDocument/2006/relationships/image" Target="../media/image46.png"/><Relationship Id="rId6" Type="http://schemas.openxmlformats.org/officeDocument/2006/relationships/image" Target="../media/image29.png"/><Relationship Id="rId18" Type="http://schemas.openxmlformats.org/officeDocument/2006/relationships/image" Target="../media/image33.png"/><Relationship Id="rId7" Type="http://schemas.openxmlformats.org/officeDocument/2006/relationships/image" Target="../media/image21.png"/><Relationship Id="rId8"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hyperlink" Target="https://olmstednow.org/event/olmsted-now-public-dialogue-4/" TargetMode="External"/><Relationship Id="rId8" Type="http://schemas.openxmlformats.org/officeDocument/2006/relationships/hyperlink" Target="https://drive.google.com/file/d/1mnCvRcT7d_dt6a0u9sTcpxxfmOkVdYYk/view?usp=sharing" TargetMode="External"/></Relationships>
</file>

<file path=ppt/slides/_rels/slide21.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6.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35.png"/></Relationships>
</file>

<file path=ppt/slides/_rels/slide22.xml.rels><?xml version="1.0" encoding="UTF-8" standalone="yes"?><Relationships xmlns="http://schemas.openxmlformats.org/package/2006/relationships"><Relationship Id="rId11" Type="http://schemas.openxmlformats.org/officeDocument/2006/relationships/hyperlink" Target="http://www.olmstednow.org" TargetMode="External"/><Relationship Id="rId10" Type="http://schemas.openxmlformats.org/officeDocument/2006/relationships/image" Target="../media/image15.png"/><Relationship Id="rId13" Type="http://schemas.openxmlformats.org/officeDocument/2006/relationships/hyperlink" Target="http://bit.ly/OlmstedNowNews" TargetMode="External"/><Relationship Id="rId12" Type="http://schemas.openxmlformats.org/officeDocument/2006/relationships/hyperlink" Target="https://www.instagram.com/olmstednow/" TargetMode="External"/><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47.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42.png"/><Relationship Id="rId8"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drive.google.com/file/d/1M0V8WoOMmGSRKJIxe3LF7ZMMtLxTqqcq/view"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5"/>
          <p:cNvSpPr txBox="1"/>
          <p:nvPr>
            <p:ph type="ctrTitle"/>
          </p:nvPr>
        </p:nvSpPr>
        <p:spPr>
          <a:xfrm>
            <a:off x="1004150" y="1751764"/>
            <a:ext cx="7136700" cy="1022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JP Centre/South Main Streets</a:t>
            </a:r>
            <a:endParaRPr/>
          </a:p>
          <a:p>
            <a:pPr indent="0" lvl="0" marL="0" rtl="0" algn="ctr">
              <a:spcBef>
                <a:spcPts val="0"/>
              </a:spcBef>
              <a:spcAft>
                <a:spcPts val="0"/>
              </a:spcAft>
              <a:buNone/>
            </a:pPr>
            <a:r>
              <a:rPr lang="en"/>
              <a:t>20th Annual Meeting</a:t>
            </a:r>
            <a:endParaRPr/>
          </a:p>
        </p:txBody>
      </p:sp>
      <p:sp>
        <p:nvSpPr>
          <p:cNvPr id="112" name="Google Shape;112;p25"/>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March 23, 2022</a:t>
            </a:r>
            <a:endParaRPr/>
          </a:p>
        </p:txBody>
      </p:sp>
      <p:pic>
        <p:nvPicPr>
          <p:cNvPr id="113" name="Google Shape;113;p25"/>
          <p:cNvPicPr preferRelativeResize="0"/>
          <p:nvPr/>
        </p:nvPicPr>
        <p:blipFill>
          <a:blip r:embed="rId3">
            <a:alphaModFix/>
          </a:blip>
          <a:stretch>
            <a:fillRect/>
          </a:stretch>
        </p:blipFill>
        <p:spPr>
          <a:xfrm>
            <a:off x="4006262" y="65575"/>
            <a:ext cx="1131474" cy="1129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New Business</a:t>
            </a:r>
            <a:endParaRPr/>
          </a:p>
        </p:txBody>
      </p:sp>
      <p:sp>
        <p:nvSpPr>
          <p:cNvPr id="169" name="Google Shape;169;p3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457200" rtl="0" algn="l">
              <a:lnSpc>
                <a:spcPct val="107916"/>
              </a:lnSpc>
              <a:spcBef>
                <a:spcPts val="0"/>
              </a:spcBef>
              <a:spcAft>
                <a:spcPts val="0"/>
              </a:spcAft>
              <a:buNone/>
            </a:pPr>
            <a:r>
              <a:rPr lang="en" sz="2400">
                <a:solidFill>
                  <a:srgbClr val="000000"/>
                </a:solidFill>
                <a:latin typeface="Calibri"/>
                <a:ea typeface="Calibri"/>
                <a:cs typeface="Calibri"/>
                <a:sym typeface="Calibri"/>
              </a:rPr>
              <a:t>20</a:t>
            </a:r>
            <a:r>
              <a:rPr baseline="30000" lang="en" sz="2400">
                <a:solidFill>
                  <a:srgbClr val="000000"/>
                </a:solidFill>
                <a:latin typeface="Calibri"/>
                <a:ea typeface="Calibri"/>
                <a:cs typeface="Calibri"/>
                <a:sym typeface="Calibri"/>
              </a:rPr>
              <a:t>th</a:t>
            </a:r>
            <a:r>
              <a:rPr lang="en" sz="2400">
                <a:solidFill>
                  <a:srgbClr val="000000"/>
                </a:solidFill>
                <a:latin typeface="Calibri"/>
                <a:ea typeface="Calibri"/>
                <a:cs typeface="Calibri"/>
                <a:sym typeface="Calibri"/>
              </a:rPr>
              <a:t> Anniversary of JP Centre/South Main Streets</a:t>
            </a:r>
            <a:endParaRPr sz="2400"/>
          </a:p>
        </p:txBody>
      </p:sp>
      <p:sp>
        <p:nvSpPr>
          <p:cNvPr id="170" name="Google Shape;170;p34"/>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Celebrations!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5"/>
          <p:cNvPicPr preferRelativeResize="0"/>
          <p:nvPr/>
        </p:nvPicPr>
        <p:blipFill>
          <a:blip r:embed="rId3">
            <a:alphaModFix/>
          </a:blip>
          <a:stretch>
            <a:fillRect/>
          </a:stretch>
        </p:blipFill>
        <p:spPr>
          <a:xfrm>
            <a:off x="0" y="0"/>
            <a:ext cx="9050162" cy="5143500"/>
          </a:xfrm>
          <a:prstGeom prst="rect">
            <a:avLst/>
          </a:prstGeom>
          <a:noFill/>
          <a:ln>
            <a:noFill/>
          </a:ln>
        </p:spPr>
      </p:pic>
      <p:sp>
        <p:nvSpPr>
          <p:cNvPr id="176" name="Google Shape;176;p35"/>
          <p:cNvSpPr txBox="1"/>
          <p:nvPr>
            <p:ph type="title"/>
          </p:nvPr>
        </p:nvSpPr>
        <p:spPr>
          <a:xfrm>
            <a:off x="-427250" y="2998700"/>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rPr>
              <a:t>100 Years for</a:t>
            </a:r>
            <a:endParaRPr>
              <a:solidFill>
                <a:schemeClr val="lt1"/>
              </a:solidFill>
            </a:endParaRPr>
          </a:p>
          <a:p>
            <a:pPr indent="0" lvl="0" marL="0" rtl="0" algn="ctr">
              <a:spcBef>
                <a:spcPts val="0"/>
              </a:spcBef>
              <a:spcAft>
                <a:spcPts val="0"/>
              </a:spcAft>
              <a:buNone/>
            </a:pPr>
            <a:r>
              <a:rPr lang="en">
                <a:solidFill>
                  <a:schemeClr val="lt1"/>
                </a:solidFill>
              </a:rPr>
              <a:t>George’s Shoes</a:t>
            </a:r>
            <a:endParaRPr>
              <a:solidFill>
                <a:schemeClr val="lt1"/>
              </a:solidFill>
            </a:endParaRPr>
          </a:p>
        </p:txBody>
      </p:sp>
      <p:sp>
        <p:nvSpPr>
          <p:cNvPr id="177" name="Google Shape;177;p35"/>
          <p:cNvSpPr txBox="1"/>
          <p:nvPr>
            <p:ph idx="1" type="subTitle"/>
          </p:nvPr>
        </p:nvSpPr>
        <p:spPr>
          <a:xfrm>
            <a:off x="-427250" y="4500500"/>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rPr>
              <a:t>669 Centre Street</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6"/>
          <p:cNvSpPr txBox="1"/>
          <p:nvPr>
            <p:ph type="title"/>
          </p:nvPr>
        </p:nvSpPr>
        <p:spPr>
          <a:xfrm>
            <a:off x="257450" y="474275"/>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Scan for a history of</a:t>
            </a:r>
            <a:endParaRPr/>
          </a:p>
          <a:p>
            <a:pPr indent="0" lvl="0" marL="0" rtl="0" algn="ctr">
              <a:spcBef>
                <a:spcPts val="0"/>
              </a:spcBef>
              <a:spcAft>
                <a:spcPts val="0"/>
              </a:spcAft>
              <a:buNone/>
            </a:pPr>
            <a:r>
              <a:rPr lang="en"/>
              <a:t>George’s Shoes</a:t>
            </a:r>
            <a:endParaRPr/>
          </a:p>
        </p:txBody>
      </p:sp>
      <p:pic>
        <p:nvPicPr>
          <p:cNvPr id="183" name="Google Shape;183;p36"/>
          <p:cNvPicPr preferRelativeResize="0"/>
          <p:nvPr/>
        </p:nvPicPr>
        <p:blipFill>
          <a:blip r:embed="rId3">
            <a:alphaModFix/>
          </a:blip>
          <a:stretch>
            <a:fillRect/>
          </a:stretch>
        </p:blipFill>
        <p:spPr>
          <a:xfrm>
            <a:off x="921238" y="2150075"/>
            <a:ext cx="2717625" cy="2717625"/>
          </a:xfrm>
          <a:prstGeom prst="rect">
            <a:avLst/>
          </a:prstGeom>
          <a:noFill/>
          <a:ln>
            <a:noFill/>
          </a:ln>
        </p:spPr>
      </p:pic>
      <p:pic>
        <p:nvPicPr>
          <p:cNvPr id="184" name="Google Shape;184;p36"/>
          <p:cNvPicPr preferRelativeResize="0"/>
          <p:nvPr/>
        </p:nvPicPr>
        <p:blipFill>
          <a:blip r:embed="rId4">
            <a:alphaModFix/>
          </a:blip>
          <a:stretch>
            <a:fillRect/>
          </a:stretch>
        </p:blipFill>
        <p:spPr>
          <a:xfrm>
            <a:off x="4452338" y="1227438"/>
            <a:ext cx="4779779" cy="2688626"/>
          </a:xfrm>
          <a:prstGeom prst="rect">
            <a:avLst/>
          </a:prstGeom>
          <a:noFill/>
          <a:ln>
            <a:noFill/>
          </a:ln>
        </p:spPr>
      </p:pic>
      <p:sp>
        <p:nvSpPr>
          <p:cNvPr id="185" name="Google Shape;185;p36"/>
          <p:cNvSpPr txBox="1"/>
          <p:nvPr/>
        </p:nvSpPr>
        <p:spPr>
          <a:xfrm>
            <a:off x="5675575" y="4135750"/>
            <a:ext cx="307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Susan Baroff, owner, on Chronicle, WCVB-TV.</a:t>
            </a:r>
            <a:endParaRPr>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7"/>
          <p:cNvSpPr txBox="1"/>
          <p:nvPr>
            <p:ph type="title"/>
          </p:nvPr>
        </p:nvSpPr>
        <p:spPr>
          <a:xfrm>
            <a:off x="311700" y="814800"/>
            <a:ext cx="8571300" cy="942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Greater Boston’s Olmsted Bicentennial - Olmsted Now</a:t>
            </a:r>
            <a:endParaRPr/>
          </a:p>
          <a:p>
            <a:pPr indent="0" lvl="0" marL="0" rtl="0" algn="ctr">
              <a:spcBef>
                <a:spcPts val="0"/>
              </a:spcBef>
              <a:spcAft>
                <a:spcPts val="0"/>
              </a:spcAft>
              <a:buNone/>
            </a:pPr>
            <a:r>
              <a:rPr lang="en" sz="2650"/>
              <a:t>Speaker Jen Mergel from Emerald Necklace Conservancy</a:t>
            </a:r>
            <a:endParaRPr sz="2650"/>
          </a:p>
        </p:txBody>
      </p:sp>
      <p:sp>
        <p:nvSpPr>
          <p:cNvPr id="191" name="Google Shape;191;p37"/>
          <p:cNvSpPr txBox="1"/>
          <p:nvPr/>
        </p:nvSpPr>
        <p:spPr>
          <a:xfrm>
            <a:off x="3111750" y="3376900"/>
            <a:ext cx="2920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T Sans Narrow"/>
                <a:ea typeface="PT Sans Narrow"/>
                <a:cs typeface="PT Sans Narrow"/>
                <a:sym typeface="PT Sans Narrow"/>
              </a:rPr>
              <a:t>olmstednow.org</a:t>
            </a:r>
            <a:endParaRPr b="1" sz="3600">
              <a:solidFill>
                <a:schemeClr val="lt1"/>
              </a:solidFill>
              <a:latin typeface="PT Sans Narrow"/>
              <a:ea typeface="PT Sans Narrow"/>
              <a:cs typeface="PT Sans Narrow"/>
              <a:sym typeface="PT Sans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grpSp>
        <p:nvGrpSpPr>
          <p:cNvPr id="197" name="Google Shape;197;p38"/>
          <p:cNvGrpSpPr/>
          <p:nvPr/>
        </p:nvGrpSpPr>
        <p:grpSpPr>
          <a:xfrm>
            <a:off x="5509" y="-118078"/>
            <a:ext cx="9144443" cy="4577379"/>
            <a:chOff x="1054255" y="573247"/>
            <a:chExt cx="8851459" cy="4430722"/>
          </a:xfrm>
        </p:grpSpPr>
        <p:pic>
          <p:nvPicPr>
            <p:cNvPr descr="Franklin Park Boston on Twitter: &amp;quot;The annual Kite &amp;amp; Bike Festival is this  weekend and we need volunteers! Are you interested in participating in this  fun, family-friendly event? If so, reach out!" id="198" name="Google Shape;198;p38">
              <a:hlinkClick r:id="rId3"/>
            </p:cNvPr>
            <p:cNvPicPr preferRelativeResize="0"/>
            <p:nvPr/>
          </p:nvPicPr>
          <p:blipFill rotWithShape="1">
            <a:blip r:embed="rId4">
              <a:alphaModFix/>
            </a:blip>
            <a:srcRect b="11016" l="0" r="21191" t="0"/>
            <a:stretch/>
          </p:blipFill>
          <p:spPr>
            <a:xfrm>
              <a:off x="5448258" y="573247"/>
              <a:ext cx="4457456" cy="4430722"/>
            </a:xfrm>
            <a:prstGeom prst="rect">
              <a:avLst/>
            </a:prstGeom>
            <a:noFill/>
            <a:ln>
              <a:noFill/>
            </a:ln>
          </p:spPr>
        </p:pic>
        <p:pic>
          <p:nvPicPr>
            <p:cNvPr id="199" name="Google Shape;199;p38">
              <a:hlinkClick r:id="rId5"/>
            </p:cNvPr>
            <p:cNvPicPr preferRelativeResize="0"/>
            <p:nvPr/>
          </p:nvPicPr>
          <p:blipFill rotWithShape="1">
            <a:blip r:embed="rId6">
              <a:alphaModFix/>
            </a:blip>
            <a:srcRect b="11008" l="12941" r="12934" t="0"/>
            <a:stretch/>
          </p:blipFill>
          <p:spPr>
            <a:xfrm>
              <a:off x="1054255" y="573248"/>
              <a:ext cx="4385963" cy="4430721"/>
            </a:xfrm>
            <a:prstGeom prst="rect">
              <a:avLst/>
            </a:prstGeom>
            <a:noFill/>
            <a:ln>
              <a:noFill/>
            </a:ln>
          </p:spPr>
        </p:pic>
      </p:grpSp>
      <p:sp>
        <p:nvSpPr>
          <p:cNvPr id="200" name="Google Shape;200;p38"/>
          <p:cNvSpPr txBox="1"/>
          <p:nvPr/>
        </p:nvSpPr>
        <p:spPr>
          <a:xfrm>
            <a:off x="1557338" y="2373619"/>
            <a:ext cx="62721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Avenir"/>
              <a:ea typeface="Avenir"/>
              <a:cs typeface="Avenir"/>
              <a:sym typeface="Avenir"/>
            </a:endParaRPr>
          </a:p>
        </p:txBody>
      </p:sp>
      <p:sp>
        <p:nvSpPr>
          <p:cNvPr id="201" name="Google Shape;201;p38"/>
          <p:cNvSpPr txBox="1"/>
          <p:nvPr/>
        </p:nvSpPr>
        <p:spPr>
          <a:xfrm>
            <a:off x="1515841" y="774900"/>
            <a:ext cx="7287000" cy="2439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6600"/>
              <a:buFont typeface="Arial"/>
              <a:buNone/>
            </a:pPr>
            <a:r>
              <a:rPr b="0" i="0" lang="en" sz="6600" u="none" cap="none" strike="noStrike">
                <a:solidFill>
                  <a:schemeClr val="lt1"/>
                </a:solidFill>
                <a:latin typeface="Anton"/>
                <a:ea typeface="Anton"/>
                <a:cs typeface="Anton"/>
                <a:sym typeface="Anton"/>
              </a:rPr>
              <a:t>OLMSTED NOW</a:t>
            </a:r>
            <a:r>
              <a:rPr b="1" i="0" lang="en" sz="6600" u="none" cap="none" strike="noStrike">
                <a:solidFill>
                  <a:schemeClr val="lt1"/>
                </a:solidFill>
                <a:latin typeface="Impact"/>
                <a:ea typeface="Impact"/>
                <a:cs typeface="Impact"/>
                <a:sym typeface="Impact"/>
              </a:rPr>
              <a:t> </a:t>
            </a:r>
            <a:endParaRPr b="1" i="0" sz="6600" u="none" cap="none" strike="noStrike">
              <a:solidFill>
                <a:schemeClr val="lt1"/>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6600"/>
              <a:buFont typeface="Arial"/>
              <a:buNone/>
            </a:pPr>
            <a:r>
              <a:rPr b="1" i="0" lang="en" sz="2000" u="none" cap="none" strike="noStrike">
                <a:solidFill>
                  <a:schemeClr val="lt1"/>
                </a:solidFill>
                <a:latin typeface="Inter"/>
                <a:ea typeface="Inter"/>
                <a:cs typeface="Inter"/>
                <a:sym typeface="Inter"/>
              </a:rPr>
              <a:t>GREATER BOSTON’S OLMSTED BICENTENNIAL, 2022</a:t>
            </a:r>
            <a:endParaRPr b="1" i="0" sz="2000" u="none" cap="none" strike="noStrike">
              <a:solidFill>
                <a:schemeClr val="lt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6600"/>
              <a:buFont typeface="Arial"/>
              <a:buNone/>
            </a:pPr>
            <a:r>
              <a:t/>
            </a:r>
            <a:endParaRPr b="1" sz="2000">
              <a:solidFill>
                <a:schemeClr val="lt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rPr b="1" lang="en" sz="1600">
                <a:solidFill>
                  <a:schemeClr val="lt1"/>
                </a:solidFill>
                <a:latin typeface="Inter"/>
                <a:ea typeface="Inter"/>
                <a:cs typeface="Inter"/>
                <a:sym typeface="Inter"/>
              </a:rPr>
              <a:t>Co-organized by the Emerald Necklace Conservancy (fiscal sponsor)</a:t>
            </a:r>
            <a:endParaRPr b="1" sz="1600">
              <a:solidFill>
                <a:schemeClr val="lt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rPr b="1" lang="en" sz="1600">
                <a:solidFill>
                  <a:schemeClr val="lt1"/>
                </a:solidFill>
                <a:latin typeface="Inter"/>
                <a:ea typeface="Inter"/>
                <a:cs typeface="Inter"/>
                <a:sym typeface="Inter"/>
              </a:rPr>
              <a:t>and Frederick Law Olmsted National Historic Site (national partner) </a:t>
            </a:r>
            <a:endParaRPr b="1" sz="1600">
              <a:solidFill>
                <a:schemeClr val="lt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rPr b="1" lang="en" sz="1600">
                <a:solidFill>
                  <a:schemeClr val="lt1"/>
                </a:solidFill>
                <a:latin typeface="Inter"/>
                <a:ea typeface="Inter"/>
                <a:cs typeface="Inter"/>
                <a:sym typeface="Inter"/>
              </a:rPr>
              <a:t>as part of the national bicentennial effort Olmsted 200.</a:t>
            </a:r>
            <a:endParaRPr b="1" sz="1600">
              <a:solidFill>
                <a:schemeClr val="lt1"/>
              </a:solidFill>
              <a:latin typeface="Inter"/>
              <a:ea typeface="Inter"/>
              <a:cs typeface="Inter"/>
              <a:sym typeface="Inter"/>
            </a:endParaRPr>
          </a:p>
        </p:txBody>
      </p:sp>
      <p:grpSp>
        <p:nvGrpSpPr>
          <p:cNvPr id="202" name="Google Shape;202;p38"/>
          <p:cNvGrpSpPr/>
          <p:nvPr/>
        </p:nvGrpSpPr>
        <p:grpSpPr>
          <a:xfrm>
            <a:off x="242210" y="4559846"/>
            <a:ext cx="8670493" cy="439103"/>
            <a:chOff x="251827" y="6003595"/>
            <a:chExt cx="11560658" cy="585470"/>
          </a:xfrm>
        </p:grpSpPr>
        <p:pic>
          <p:nvPicPr>
            <p:cNvPr id="203" name="Google Shape;203;p38"/>
            <p:cNvPicPr preferRelativeResize="0"/>
            <p:nvPr/>
          </p:nvPicPr>
          <p:blipFill rotWithShape="1">
            <a:blip r:embed="rId7">
              <a:alphaModFix/>
            </a:blip>
            <a:srcRect b="0" l="0" r="0" t="0"/>
            <a:stretch/>
          </p:blipFill>
          <p:spPr>
            <a:xfrm>
              <a:off x="251827" y="6003595"/>
              <a:ext cx="908050" cy="572135"/>
            </a:xfrm>
            <a:prstGeom prst="rect">
              <a:avLst/>
            </a:prstGeom>
            <a:noFill/>
            <a:ln>
              <a:noFill/>
            </a:ln>
          </p:spPr>
        </p:pic>
        <p:pic>
          <p:nvPicPr>
            <p:cNvPr id="204" name="Google Shape;204;p38"/>
            <p:cNvPicPr preferRelativeResize="0"/>
            <p:nvPr/>
          </p:nvPicPr>
          <p:blipFill rotWithShape="1">
            <a:blip r:embed="rId8">
              <a:alphaModFix/>
            </a:blip>
            <a:srcRect b="0" l="0" r="0" t="0"/>
            <a:stretch/>
          </p:blipFill>
          <p:spPr>
            <a:xfrm>
              <a:off x="9622370" y="6003595"/>
              <a:ext cx="2190115" cy="585470"/>
            </a:xfrm>
            <a:prstGeom prst="rect">
              <a:avLst/>
            </a:prstGeom>
            <a:noFill/>
            <a:ln>
              <a:noFill/>
            </a:ln>
          </p:spPr>
        </p:pic>
      </p:grpSp>
      <p:pic>
        <p:nvPicPr>
          <p:cNvPr id="205" name="Google Shape;205;p38"/>
          <p:cNvPicPr preferRelativeResize="0"/>
          <p:nvPr/>
        </p:nvPicPr>
        <p:blipFill>
          <a:blip r:embed="rId9">
            <a:alphaModFix/>
          </a:blip>
          <a:stretch>
            <a:fillRect/>
          </a:stretch>
        </p:blipFill>
        <p:spPr>
          <a:xfrm>
            <a:off x="2289919" y="4559850"/>
            <a:ext cx="346218" cy="439106"/>
          </a:xfrm>
          <a:prstGeom prst="rect">
            <a:avLst/>
          </a:prstGeom>
          <a:noFill/>
          <a:ln>
            <a:noFill/>
          </a:ln>
        </p:spPr>
      </p:pic>
      <p:pic>
        <p:nvPicPr>
          <p:cNvPr id="206" name="Google Shape;206;p38"/>
          <p:cNvPicPr preferRelativeResize="0"/>
          <p:nvPr/>
        </p:nvPicPr>
        <p:blipFill>
          <a:blip r:embed="rId10">
            <a:alphaModFix/>
          </a:blip>
          <a:stretch>
            <a:fillRect/>
          </a:stretch>
        </p:blipFill>
        <p:spPr>
          <a:xfrm>
            <a:off x="2882044" y="4567256"/>
            <a:ext cx="506661" cy="439106"/>
          </a:xfrm>
          <a:prstGeom prst="rect">
            <a:avLst/>
          </a:prstGeom>
          <a:noFill/>
          <a:ln>
            <a:noFill/>
          </a:ln>
        </p:spPr>
      </p:pic>
      <p:pic>
        <p:nvPicPr>
          <p:cNvPr id="207" name="Google Shape;207;p38"/>
          <p:cNvPicPr preferRelativeResize="0"/>
          <p:nvPr/>
        </p:nvPicPr>
        <p:blipFill>
          <a:blip r:embed="rId11">
            <a:alphaModFix/>
          </a:blip>
          <a:stretch>
            <a:fillRect/>
          </a:stretch>
        </p:blipFill>
        <p:spPr>
          <a:xfrm>
            <a:off x="1163813" y="4554434"/>
            <a:ext cx="937350" cy="4499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9"/>
          <p:cNvSpPr/>
          <p:nvPr/>
        </p:nvSpPr>
        <p:spPr>
          <a:xfrm>
            <a:off x="450321" y="1452040"/>
            <a:ext cx="4109100" cy="152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venir"/>
                <a:ea typeface="Avenir"/>
                <a:cs typeface="Avenir"/>
                <a:sym typeface="Avenir"/>
              </a:rPr>
              <a:t>In 2022, Frederick Law Olmsted (b. April 26, 1822) will turn 200. His visionary ideas and park designs in Boston and beyond are today’s platform to expand shared use, shared health and shared power in parks and public spaces.  </a:t>
            </a:r>
            <a:endParaRPr b="1"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br>
              <a:rPr b="0" i="0" lang="en" sz="1400" u="none" cap="none" strike="noStrike">
                <a:solidFill>
                  <a:schemeClr val="dk1"/>
                </a:solidFill>
                <a:latin typeface="Calibri"/>
                <a:ea typeface="Calibri"/>
                <a:cs typeface="Calibri"/>
                <a:sym typeface="Calibri"/>
              </a:rPr>
            </a:br>
            <a:endParaRPr b="0" i="0" sz="1400" u="none" cap="none" strike="noStrike">
              <a:solidFill>
                <a:schemeClr val="dk1"/>
              </a:solidFill>
              <a:latin typeface="Calibri"/>
              <a:ea typeface="Calibri"/>
              <a:cs typeface="Calibri"/>
              <a:sym typeface="Calibri"/>
            </a:endParaRPr>
          </a:p>
        </p:txBody>
      </p:sp>
      <p:sp>
        <p:nvSpPr>
          <p:cNvPr id="214" name="Google Shape;214;p39"/>
          <p:cNvSpPr/>
          <p:nvPr/>
        </p:nvSpPr>
        <p:spPr>
          <a:xfrm>
            <a:off x="4888231" y="1244291"/>
            <a:ext cx="3705900" cy="17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br>
              <a:rPr b="1" i="0" lang="en" sz="1400" u="none" cap="none" strike="noStrike">
                <a:solidFill>
                  <a:schemeClr val="lt1"/>
                </a:solidFill>
                <a:latin typeface="Avenir"/>
                <a:ea typeface="Avenir"/>
                <a:cs typeface="Avenir"/>
                <a:sym typeface="Avenir"/>
              </a:rPr>
            </a:br>
            <a:r>
              <a:rPr b="1" i="0" lang="en" sz="1400" u="sng" cap="none" strike="noStrike">
                <a:solidFill>
                  <a:schemeClr val="lt1"/>
                </a:solidFill>
                <a:latin typeface="Avenir"/>
                <a:ea typeface="Avenir"/>
                <a:cs typeface="Avenir"/>
                <a:sym typeface="Avenir"/>
                <a:hlinkClick r:id="rId3">
                  <a:extLst>
                    <a:ext uri="{A12FA001-AC4F-418D-AE19-62706E023703}">
                      <ahyp:hlinkClr val="tx"/>
                    </a:ext>
                  </a:extLst>
                </a:hlinkClick>
              </a:rPr>
              <a:t>Olmsted Now</a:t>
            </a:r>
            <a:r>
              <a:rPr b="1" i="0" lang="en" sz="1400" u="none" cap="none" strike="noStrike">
                <a:solidFill>
                  <a:schemeClr val="lt1"/>
                </a:solidFill>
                <a:latin typeface="Avenir"/>
                <a:ea typeface="Avenir"/>
                <a:cs typeface="Avenir"/>
                <a:sym typeface="Avenir"/>
              </a:rPr>
              <a:t>, Greater Boston's Olmsted Bicentennial, is the coalition-led platform to connect communities and organizations in making parks and public space more vibrant, verdant and welcoming for all. </a:t>
            </a:r>
            <a:endParaRPr b="1"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br>
              <a:rPr b="0" i="0" lang="en" sz="1400" u="none" cap="none" strike="noStrike">
                <a:solidFill>
                  <a:schemeClr val="dk1"/>
                </a:solidFill>
                <a:latin typeface="Calibri"/>
                <a:ea typeface="Calibri"/>
                <a:cs typeface="Calibri"/>
                <a:sym typeface="Calibri"/>
              </a:rPr>
            </a:br>
            <a:endParaRPr b="0" i="0" sz="1400" u="none" cap="none" strike="noStrike">
              <a:solidFill>
                <a:schemeClr val="dk1"/>
              </a:solidFill>
              <a:latin typeface="Calibri"/>
              <a:ea typeface="Calibri"/>
              <a:cs typeface="Calibri"/>
              <a:sym typeface="Calibri"/>
            </a:endParaRPr>
          </a:p>
        </p:txBody>
      </p:sp>
      <p:grpSp>
        <p:nvGrpSpPr>
          <p:cNvPr id="215" name="Google Shape;215;p39"/>
          <p:cNvGrpSpPr/>
          <p:nvPr/>
        </p:nvGrpSpPr>
        <p:grpSpPr>
          <a:xfrm>
            <a:off x="5509" y="-118078"/>
            <a:ext cx="9144443" cy="4577379"/>
            <a:chOff x="1054255" y="573247"/>
            <a:chExt cx="8851459" cy="4430722"/>
          </a:xfrm>
        </p:grpSpPr>
        <p:pic>
          <p:nvPicPr>
            <p:cNvPr descr="Franklin Park Boston on Twitter: &amp;quot;The annual Kite &amp;amp; Bike Festival is this  weekend and we need volunteers! Are you interested in participating in this  fun, family-friendly event? If so, reach out!" id="216" name="Google Shape;216;p39">
              <a:hlinkClick r:id="rId4"/>
            </p:cNvPr>
            <p:cNvPicPr preferRelativeResize="0"/>
            <p:nvPr/>
          </p:nvPicPr>
          <p:blipFill rotWithShape="1">
            <a:blip r:embed="rId5">
              <a:alphaModFix/>
            </a:blip>
            <a:srcRect b="11016" l="0" r="21191" t="0"/>
            <a:stretch/>
          </p:blipFill>
          <p:spPr>
            <a:xfrm>
              <a:off x="5448258" y="573247"/>
              <a:ext cx="4457456" cy="4430722"/>
            </a:xfrm>
            <a:prstGeom prst="rect">
              <a:avLst/>
            </a:prstGeom>
            <a:noFill/>
            <a:ln>
              <a:noFill/>
            </a:ln>
          </p:spPr>
        </p:pic>
        <p:pic>
          <p:nvPicPr>
            <p:cNvPr id="217" name="Google Shape;217;p39">
              <a:hlinkClick r:id="rId6"/>
            </p:cNvPr>
            <p:cNvPicPr preferRelativeResize="0"/>
            <p:nvPr/>
          </p:nvPicPr>
          <p:blipFill rotWithShape="1">
            <a:blip r:embed="rId7">
              <a:alphaModFix/>
            </a:blip>
            <a:srcRect b="11008" l="12941" r="12934" t="0"/>
            <a:stretch/>
          </p:blipFill>
          <p:spPr>
            <a:xfrm>
              <a:off x="1054255" y="573248"/>
              <a:ext cx="4385963" cy="4430721"/>
            </a:xfrm>
            <a:prstGeom prst="rect">
              <a:avLst/>
            </a:prstGeom>
            <a:noFill/>
            <a:ln>
              <a:noFill/>
            </a:ln>
          </p:spPr>
        </p:pic>
      </p:grpSp>
      <p:grpSp>
        <p:nvGrpSpPr>
          <p:cNvPr id="218" name="Google Shape;218;p39"/>
          <p:cNvGrpSpPr/>
          <p:nvPr/>
        </p:nvGrpSpPr>
        <p:grpSpPr>
          <a:xfrm>
            <a:off x="242210" y="4559846"/>
            <a:ext cx="8670493" cy="439103"/>
            <a:chOff x="251827" y="6003595"/>
            <a:chExt cx="11560658" cy="585470"/>
          </a:xfrm>
        </p:grpSpPr>
        <p:pic>
          <p:nvPicPr>
            <p:cNvPr id="219" name="Google Shape;219;p39"/>
            <p:cNvPicPr preferRelativeResize="0"/>
            <p:nvPr/>
          </p:nvPicPr>
          <p:blipFill rotWithShape="1">
            <a:blip r:embed="rId8">
              <a:alphaModFix/>
            </a:blip>
            <a:srcRect b="0" l="0" r="0" t="0"/>
            <a:stretch/>
          </p:blipFill>
          <p:spPr>
            <a:xfrm>
              <a:off x="251827" y="6003595"/>
              <a:ext cx="908050" cy="572135"/>
            </a:xfrm>
            <a:prstGeom prst="rect">
              <a:avLst/>
            </a:prstGeom>
            <a:noFill/>
            <a:ln>
              <a:noFill/>
            </a:ln>
          </p:spPr>
        </p:pic>
        <p:pic>
          <p:nvPicPr>
            <p:cNvPr id="220" name="Google Shape;220;p39"/>
            <p:cNvPicPr preferRelativeResize="0"/>
            <p:nvPr/>
          </p:nvPicPr>
          <p:blipFill rotWithShape="1">
            <a:blip r:embed="rId9">
              <a:alphaModFix/>
            </a:blip>
            <a:srcRect b="0" l="0" r="0" t="0"/>
            <a:stretch/>
          </p:blipFill>
          <p:spPr>
            <a:xfrm>
              <a:off x="9622370" y="6003595"/>
              <a:ext cx="2190115" cy="585470"/>
            </a:xfrm>
            <a:prstGeom prst="rect">
              <a:avLst/>
            </a:prstGeom>
            <a:noFill/>
            <a:ln>
              <a:noFill/>
            </a:ln>
          </p:spPr>
        </p:pic>
      </p:grpSp>
      <p:sp>
        <p:nvSpPr>
          <p:cNvPr id="221" name="Google Shape;221;p39"/>
          <p:cNvSpPr txBox="1"/>
          <p:nvPr/>
        </p:nvSpPr>
        <p:spPr>
          <a:xfrm>
            <a:off x="671588" y="749944"/>
            <a:ext cx="3236400" cy="2903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chemeClr val="dk1"/>
              </a:buClr>
              <a:buSzPts val="800"/>
              <a:buFont typeface="Arial"/>
              <a:buNone/>
            </a:pPr>
            <a:r>
              <a:rPr b="1" i="0" lang="en" sz="1600" u="none" cap="none" strike="noStrike">
                <a:solidFill>
                  <a:srgbClr val="FFFFFF"/>
                </a:solidFill>
                <a:latin typeface="Inter"/>
                <a:ea typeface="Inter"/>
                <a:cs typeface="Inter"/>
                <a:sym typeface="Inter"/>
              </a:rPr>
              <a:t>In 2022, Frederick Law Olmsted (b. April 26, 1822) turns 200. His visionary ideas and park designs in Boston and beyond are today’s platform to expand </a:t>
            </a:r>
            <a:r>
              <a:rPr b="1" i="0" lang="en" sz="1600" u="none" cap="none" strike="noStrike">
                <a:solidFill>
                  <a:srgbClr val="FFFF00"/>
                </a:solidFill>
                <a:latin typeface="Inter"/>
                <a:ea typeface="Inter"/>
                <a:cs typeface="Inter"/>
                <a:sym typeface="Inter"/>
              </a:rPr>
              <a:t>shared use, shared health and shared power in parks and public spaces</a:t>
            </a:r>
            <a:r>
              <a:rPr b="1" lang="en" sz="1600">
                <a:solidFill>
                  <a:srgbClr val="FFFF00"/>
                </a:solidFill>
                <a:latin typeface="Inter"/>
                <a:ea typeface="Inter"/>
                <a:cs typeface="Inter"/>
                <a:sym typeface="Inter"/>
              </a:rPr>
              <a:t>–NOW</a:t>
            </a:r>
            <a:r>
              <a:rPr b="1" i="0" lang="en" sz="1600" u="none" cap="none" strike="noStrike">
                <a:solidFill>
                  <a:srgbClr val="FFFF00"/>
                </a:solidFill>
                <a:latin typeface="Inter"/>
                <a:ea typeface="Inter"/>
                <a:cs typeface="Inter"/>
                <a:sym typeface="Inter"/>
              </a:rPr>
              <a:t>. </a:t>
            </a:r>
            <a:r>
              <a:rPr b="1" i="0" lang="en" sz="1400" u="none" cap="none" strike="noStrike">
                <a:solidFill>
                  <a:srgbClr val="FFFFFF"/>
                </a:solidFill>
                <a:latin typeface="Avenir"/>
                <a:ea typeface="Avenir"/>
                <a:cs typeface="Avenir"/>
                <a:sym typeface="Avenir"/>
              </a:rPr>
              <a:t> </a:t>
            </a:r>
            <a:endParaRPr b="1" i="0" sz="1400" u="none" cap="none" strike="noStrike">
              <a:solidFill>
                <a:srgbClr val="FFFFFF"/>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Impact"/>
              <a:ea typeface="Impact"/>
              <a:cs typeface="Impact"/>
              <a:sym typeface="Impact"/>
            </a:endParaRPr>
          </a:p>
        </p:txBody>
      </p:sp>
      <p:sp>
        <p:nvSpPr>
          <p:cNvPr id="222" name="Google Shape;222;p39"/>
          <p:cNvSpPr txBox="1"/>
          <p:nvPr/>
        </p:nvSpPr>
        <p:spPr>
          <a:xfrm>
            <a:off x="5231981" y="749944"/>
            <a:ext cx="3286200" cy="2883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600"/>
              <a:buFont typeface="Arial"/>
              <a:buNone/>
            </a:pPr>
            <a:r>
              <a:rPr b="1" i="0" lang="en" sz="1600" u="sng" cap="none" strike="noStrike">
                <a:solidFill>
                  <a:schemeClr val="lt1"/>
                </a:solidFill>
                <a:latin typeface="Inter"/>
                <a:ea typeface="Inter"/>
                <a:cs typeface="Inter"/>
                <a:sym typeface="Inter"/>
                <a:hlinkClick r:id="rId10">
                  <a:extLst>
                    <a:ext uri="{A12FA001-AC4F-418D-AE19-62706E023703}">
                      <ahyp:hlinkClr val="tx"/>
                    </a:ext>
                  </a:extLst>
                </a:hlinkClick>
              </a:rPr>
              <a:t>Olmsted Now</a:t>
            </a:r>
            <a:r>
              <a:rPr b="1" i="0" lang="en" sz="1600" u="none" cap="none" strike="noStrike">
                <a:solidFill>
                  <a:srgbClr val="FFFFFF"/>
                </a:solidFill>
                <a:latin typeface="Inter"/>
                <a:ea typeface="Inter"/>
                <a:cs typeface="Inter"/>
                <a:sym typeface="Inter"/>
              </a:rPr>
              <a:t>, Greater Boston's Olmsted Bicentennial, is the coalition &amp; community-led platform to connect </a:t>
            </a:r>
            <a:r>
              <a:rPr b="1" lang="en" sz="1600">
                <a:solidFill>
                  <a:srgbClr val="FFFFFF"/>
                </a:solidFill>
                <a:latin typeface="Inter"/>
                <a:ea typeface="Inter"/>
                <a:cs typeface="Inter"/>
                <a:sym typeface="Inter"/>
              </a:rPr>
              <a:t>neighborhoods</a:t>
            </a:r>
            <a:r>
              <a:rPr b="1" i="0" lang="en" sz="1600" u="none" cap="none" strike="noStrike">
                <a:solidFill>
                  <a:srgbClr val="FFFFFF"/>
                </a:solidFill>
                <a:latin typeface="Inter"/>
                <a:ea typeface="Inter"/>
                <a:cs typeface="Inter"/>
                <a:sym typeface="Inter"/>
              </a:rPr>
              <a:t> </a:t>
            </a:r>
            <a:r>
              <a:rPr b="1" lang="en" sz="1600">
                <a:solidFill>
                  <a:srgbClr val="FFFFFF"/>
                </a:solidFill>
                <a:latin typeface="Inter"/>
                <a:ea typeface="Inter"/>
                <a:cs typeface="Inter"/>
                <a:sym typeface="Inter"/>
              </a:rPr>
              <a:t>&amp;</a:t>
            </a:r>
            <a:r>
              <a:rPr b="1" i="0" lang="en" sz="1600" u="none" cap="none" strike="noStrike">
                <a:solidFill>
                  <a:srgbClr val="FFFFFF"/>
                </a:solidFill>
                <a:latin typeface="Inter"/>
                <a:ea typeface="Inter"/>
                <a:cs typeface="Inter"/>
                <a:sym typeface="Inter"/>
              </a:rPr>
              <a:t> organizations in making parks and public space more vibrant, verdant equitable</a:t>
            </a:r>
            <a:r>
              <a:rPr b="1" lang="en" sz="1600">
                <a:solidFill>
                  <a:srgbClr val="FFFFFF"/>
                </a:solidFill>
                <a:latin typeface="Inter"/>
                <a:ea typeface="Inter"/>
                <a:cs typeface="Inter"/>
                <a:sym typeface="Inter"/>
              </a:rPr>
              <a:t> &amp;</a:t>
            </a:r>
            <a:r>
              <a:rPr b="1" i="0" lang="en" sz="1600" u="none" cap="none" strike="noStrike">
                <a:solidFill>
                  <a:srgbClr val="FFFFFF"/>
                </a:solidFill>
                <a:latin typeface="Inter"/>
                <a:ea typeface="Inter"/>
                <a:cs typeface="Inter"/>
                <a:sym typeface="Inter"/>
              </a:rPr>
              <a:t> welcoming for all.</a:t>
            </a:r>
            <a:r>
              <a:rPr b="1" i="0" lang="en" sz="1400" u="none" cap="none" strike="noStrike">
                <a:solidFill>
                  <a:srgbClr val="FFFFFF"/>
                </a:solidFill>
                <a:latin typeface="Inter"/>
                <a:ea typeface="Inter"/>
                <a:cs typeface="Inter"/>
                <a:sym typeface="Inter"/>
              </a:rPr>
              <a:t> </a:t>
            </a:r>
            <a:endParaRPr b="1" i="0" sz="1400" u="none" cap="none" strike="noStrike">
              <a:solidFill>
                <a:srgbClr val="FFFFFF"/>
              </a:solidFill>
              <a:latin typeface="Inter"/>
              <a:ea typeface="Inter"/>
              <a:cs typeface="Inter"/>
              <a:sym typeface="Inter"/>
            </a:endParaRPr>
          </a:p>
          <a:p>
            <a:pPr indent="0" lvl="0" marL="0" marR="0" rtl="0" algn="l">
              <a:lnSpc>
                <a:spcPct val="115000"/>
              </a:lnSpc>
              <a:spcBef>
                <a:spcPts val="0"/>
              </a:spcBef>
              <a:spcAft>
                <a:spcPts val="0"/>
              </a:spcAft>
              <a:buClr>
                <a:schemeClr val="dk1"/>
              </a:buClr>
              <a:buSzPts val="8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Avenir"/>
              <a:ea typeface="Avenir"/>
              <a:cs typeface="Avenir"/>
              <a:sym typeface="Avenir"/>
            </a:endParaRPr>
          </a:p>
        </p:txBody>
      </p:sp>
      <p:pic>
        <p:nvPicPr>
          <p:cNvPr id="223" name="Google Shape;223;p39"/>
          <p:cNvPicPr preferRelativeResize="0"/>
          <p:nvPr/>
        </p:nvPicPr>
        <p:blipFill>
          <a:blip r:embed="rId11">
            <a:alphaModFix/>
          </a:blip>
          <a:stretch>
            <a:fillRect/>
          </a:stretch>
        </p:blipFill>
        <p:spPr>
          <a:xfrm>
            <a:off x="2289919" y="4559850"/>
            <a:ext cx="346218" cy="439106"/>
          </a:xfrm>
          <a:prstGeom prst="rect">
            <a:avLst/>
          </a:prstGeom>
          <a:noFill/>
          <a:ln>
            <a:noFill/>
          </a:ln>
        </p:spPr>
      </p:pic>
      <p:pic>
        <p:nvPicPr>
          <p:cNvPr id="224" name="Google Shape;224;p39"/>
          <p:cNvPicPr preferRelativeResize="0"/>
          <p:nvPr/>
        </p:nvPicPr>
        <p:blipFill>
          <a:blip r:embed="rId12">
            <a:alphaModFix/>
          </a:blip>
          <a:stretch>
            <a:fillRect/>
          </a:stretch>
        </p:blipFill>
        <p:spPr>
          <a:xfrm>
            <a:off x="2882044" y="4567256"/>
            <a:ext cx="506661" cy="439106"/>
          </a:xfrm>
          <a:prstGeom prst="rect">
            <a:avLst/>
          </a:prstGeom>
          <a:noFill/>
          <a:ln>
            <a:noFill/>
          </a:ln>
        </p:spPr>
      </p:pic>
      <p:pic>
        <p:nvPicPr>
          <p:cNvPr id="225" name="Google Shape;225;p39"/>
          <p:cNvPicPr preferRelativeResize="0"/>
          <p:nvPr/>
        </p:nvPicPr>
        <p:blipFill>
          <a:blip r:embed="rId13">
            <a:alphaModFix/>
          </a:blip>
          <a:stretch>
            <a:fillRect/>
          </a:stretch>
        </p:blipFill>
        <p:spPr>
          <a:xfrm>
            <a:off x="1163813" y="4554434"/>
            <a:ext cx="937350" cy="4499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pic>
        <p:nvPicPr>
          <p:cNvPr id="230" name="Google Shape;230;p40"/>
          <p:cNvPicPr preferRelativeResize="0"/>
          <p:nvPr/>
        </p:nvPicPr>
        <p:blipFill rotWithShape="1">
          <a:blip r:embed="rId3">
            <a:alphaModFix/>
          </a:blip>
          <a:srcRect b="0" l="0" r="0" t="0"/>
          <a:stretch/>
        </p:blipFill>
        <p:spPr>
          <a:xfrm>
            <a:off x="7270118" y="4559846"/>
            <a:ext cx="1642587" cy="439103"/>
          </a:xfrm>
          <a:prstGeom prst="rect">
            <a:avLst/>
          </a:prstGeom>
          <a:noFill/>
          <a:ln>
            <a:noFill/>
          </a:ln>
        </p:spPr>
      </p:pic>
      <p:grpSp>
        <p:nvGrpSpPr>
          <p:cNvPr id="231" name="Google Shape;231;p40"/>
          <p:cNvGrpSpPr/>
          <p:nvPr/>
        </p:nvGrpSpPr>
        <p:grpSpPr>
          <a:xfrm>
            <a:off x="242210" y="4559846"/>
            <a:ext cx="8670493" cy="439103"/>
            <a:chOff x="251827" y="6003595"/>
            <a:chExt cx="11560658" cy="585470"/>
          </a:xfrm>
        </p:grpSpPr>
        <p:pic>
          <p:nvPicPr>
            <p:cNvPr id="232" name="Google Shape;232;p40"/>
            <p:cNvPicPr preferRelativeResize="0"/>
            <p:nvPr/>
          </p:nvPicPr>
          <p:blipFill rotWithShape="1">
            <a:blip r:embed="rId4">
              <a:alphaModFix/>
            </a:blip>
            <a:srcRect b="0" l="0" r="0" t="0"/>
            <a:stretch/>
          </p:blipFill>
          <p:spPr>
            <a:xfrm>
              <a:off x="251827" y="6003595"/>
              <a:ext cx="908050" cy="572135"/>
            </a:xfrm>
            <a:prstGeom prst="rect">
              <a:avLst/>
            </a:prstGeom>
            <a:noFill/>
            <a:ln>
              <a:noFill/>
            </a:ln>
          </p:spPr>
        </p:pic>
        <p:pic>
          <p:nvPicPr>
            <p:cNvPr id="233" name="Google Shape;233;p40"/>
            <p:cNvPicPr preferRelativeResize="0"/>
            <p:nvPr/>
          </p:nvPicPr>
          <p:blipFill rotWithShape="1">
            <a:blip r:embed="rId3">
              <a:alphaModFix/>
            </a:blip>
            <a:srcRect b="0" l="0" r="0" t="0"/>
            <a:stretch/>
          </p:blipFill>
          <p:spPr>
            <a:xfrm>
              <a:off x="9622370" y="6003595"/>
              <a:ext cx="2190115" cy="585470"/>
            </a:xfrm>
            <a:prstGeom prst="rect">
              <a:avLst/>
            </a:prstGeom>
            <a:noFill/>
            <a:ln>
              <a:noFill/>
            </a:ln>
          </p:spPr>
        </p:pic>
      </p:grpSp>
      <p:sp>
        <p:nvSpPr>
          <p:cNvPr id="234" name="Google Shape;234;p40"/>
          <p:cNvSpPr txBox="1"/>
          <p:nvPr/>
        </p:nvSpPr>
        <p:spPr>
          <a:xfrm>
            <a:off x="297563" y="381356"/>
            <a:ext cx="8026500" cy="461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100">
                <a:solidFill>
                  <a:schemeClr val="dk1"/>
                </a:solidFill>
                <a:latin typeface="Anton"/>
                <a:ea typeface="Anton"/>
                <a:cs typeface="Anton"/>
                <a:sym typeface="Anton"/>
              </a:rPr>
              <a:t>OLMSTED’s LEGACY    </a:t>
            </a:r>
            <a:endParaRPr sz="2100"/>
          </a:p>
        </p:txBody>
      </p:sp>
      <p:pic>
        <p:nvPicPr>
          <p:cNvPr id="235" name="Google Shape;235;p40"/>
          <p:cNvPicPr preferRelativeResize="0"/>
          <p:nvPr/>
        </p:nvPicPr>
        <p:blipFill>
          <a:blip r:embed="rId5">
            <a:alphaModFix/>
          </a:blip>
          <a:stretch>
            <a:fillRect/>
          </a:stretch>
        </p:blipFill>
        <p:spPr>
          <a:xfrm>
            <a:off x="2289919" y="4559850"/>
            <a:ext cx="346218" cy="439106"/>
          </a:xfrm>
          <a:prstGeom prst="rect">
            <a:avLst/>
          </a:prstGeom>
          <a:noFill/>
          <a:ln>
            <a:noFill/>
          </a:ln>
        </p:spPr>
      </p:pic>
      <p:pic>
        <p:nvPicPr>
          <p:cNvPr id="236" name="Google Shape;236;p40"/>
          <p:cNvPicPr preferRelativeResize="0"/>
          <p:nvPr/>
        </p:nvPicPr>
        <p:blipFill>
          <a:blip r:embed="rId6">
            <a:alphaModFix/>
          </a:blip>
          <a:stretch>
            <a:fillRect/>
          </a:stretch>
        </p:blipFill>
        <p:spPr>
          <a:xfrm>
            <a:off x="2882044" y="4567256"/>
            <a:ext cx="506661" cy="439106"/>
          </a:xfrm>
          <a:prstGeom prst="rect">
            <a:avLst/>
          </a:prstGeom>
          <a:noFill/>
          <a:ln>
            <a:noFill/>
          </a:ln>
        </p:spPr>
      </p:pic>
      <p:pic>
        <p:nvPicPr>
          <p:cNvPr id="237" name="Google Shape;237;p40"/>
          <p:cNvPicPr preferRelativeResize="0"/>
          <p:nvPr/>
        </p:nvPicPr>
        <p:blipFill>
          <a:blip r:embed="rId7">
            <a:alphaModFix/>
          </a:blip>
          <a:stretch>
            <a:fillRect/>
          </a:stretch>
        </p:blipFill>
        <p:spPr>
          <a:xfrm>
            <a:off x="6138662" y="796538"/>
            <a:ext cx="2774032" cy="3431039"/>
          </a:xfrm>
          <a:prstGeom prst="rect">
            <a:avLst/>
          </a:prstGeom>
          <a:noFill/>
          <a:ln>
            <a:noFill/>
          </a:ln>
        </p:spPr>
      </p:pic>
      <p:pic>
        <p:nvPicPr>
          <p:cNvPr id="238" name="Google Shape;238;p40"/>
          <p:cNvPicPr preferRelativeResize="0"/>
          <p:nvPr/>
        </p:nvPicPr>
        <p:blipFill rotWithShape="1">
          <a:blip r:embed="rId8">
            <a:alphaModFix/>
          </a:blip>
          <a:srcRect b="25936" l="13651" r="0" t="29181"/>
          <a:stretch/>
        </p:blipFill>
        <p:spPr>
          <a:xfrm>
            <a:off x="348470" y="3403050"/>
            <a:ext cx="2584480" cy="846131"/>
          </a:xfrm>
          <a:prstGeom prst="rect">
            <a:avLst/>
          </a:prstGeom>
          <a:noFill/>
          <a:ln>
            <a:noFill/>
          </a:ln>
        </p:spPr>
      </p:pic>
      <p:pic>
        <p:nvPicPr>
          <p:cNvPr id="239" name="Google Shape;239;p40"/>
          <p:cNvPicPr preferRelativeResize="0"/>
          <p:nvPr/>
        </p:nvPicPr>
        <p:blipFill rotWithShape="1">
          <a:blip r:embed="rId9">
            <a:alphaModFix/>
          </a:blip>
          <a:srcRect b="22660" l="0" r="52013" t="22352"/>
          <a:stretch/>
        </p:blipFill>
        <p:spPr>
          <a:xfrm>
            <a:off x="1521600" y="2189601"/>
            <a:ext cx="1967757" cy="938831"/>
          </a:xfrm>
          <a:prstGeom prst="rect">
            <a:avLst/>
          </a:prstGeom>
          <a:noFill/>
          <a:ln>
            <a:noFill/>
          </a:ln>
        </p:spPr>
      </p:pic>
      <p:pic>
        <p:nvPicPr>
          <p:cNvPr id="240" name="Google Shape;240;p40"/>
          <p:cNvPicPr preferRelativeResize="0"/>
          <p:nvPr/>
        </p:nvPicPr>
        <p:blipFill>
          <a:blip r:embed="rId5">
            <a:alphaModFix/>
          </a:blip>
          <a:stretch>
            <a:fillRect/>
          </a:stretch>
        </p:blipFill>
        <p:spPr>
          <a:xfrm>
            <a:off x="340013" y="2043025"/>
            <a:ext cx="937350" cy="1188833"/>
          </a:xfrm>
          <a:prstGeom prst="rect">
            <a:avLst/>
          </a:prstGeom>
          <a:noFill/>
          <a:ln>
            <a:noFill/>
          </a:ln>
        </p:spPr>
      </p:pic>
      <p:pic>
        <p:nvPicPr>
          <p:cNvPr id="241" name="Google Shape;241;p40"/>
          <p:cNvPicPr preferRelativeResize="0"/>
          <p:nvPr/>
        </p:nvPicPr>
        <p:blipFill>
          <a:blip r:embed="rId10">
            <a:alphaModFix/>
          </a:blip>
          <a:stretch>
            <a:fillRect/>
          </a:stretch>
        </p:blipFill>
        <p:spPr>
          <a:xfrm>
            <a:off x="340013" y="1113274"/>
            <a:ext cx="2584480" cy="662276"/>
          </a:xfrm>
          <a:prstGeom prst="rect">
            <a:avLst/>
          </a:prstGeom>
          <a:noFill/>
          <a:ln>
            <a:noFill/>
          </a:ln>
        </p:spPr>
      </p:pic>
      <p:pic>
        <p:nvPicPr>
          <p:cNvPr id="242" name="Google Shape;242;p40"/>
          <p:cNvPicPr preferRelativeResize="0"/>
          <p:nvPr/>
        </p:nvPicPr>
        <p:blipFill>
          <a:blip r:embed="rId11">
            <a:alphaModFix/>
          </a:blip>
          <a:stretch>
            <a:fillRect/>
          </a:stretch>
        </p:blipFill>
        <p:spPr>
          <a:xfrm>
            <a:off x="3579019" y="796538"/>
            <a:ext cx="2287370" cy="3431045"/>
          </a:xfrm>
          <a:prstGeom prst="rect">
            <a:avLst/>
          </a:prstGeom>
          <a:noFill/>
          <a:ln>
            <a:noFill/>
          </a:ln>
        </p:spPr>
      </p:pic>
      <p:pic>
        <p:nvPicPr>
          <p:cNvPr id="243" name="Google Shape;243;p40"/>
          <p:cNvPicPr preferRelativeResize="0"/>
          <p:nvPr/>
        </p:nvPicPr>
        <p:blipFill>
          <a:blip r:embed="rId12">
            <a:alphaModFix/>
          </a:blip>
          <a:stretch>
            <a:fillRect/>
          </a:stretch>
        </p:blipFill>
        <p:spPr>
          <a:xfrm>
            <a:off x="1163813" y="4554434"/>
            <a:ext cx="937350" cy="4499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1">
            <a:hlinkClick r:id="rId3"/>
          </p:cNvPr>
          <p:cNvPicPr preferRelativeResize="0"/>
          <p:nvPr/>
        </p:nvPicPr>
        <p:blipFill>
          <a:blip r:embed="rId4">
            <a:alphaModFix/>
          </a:blip>
          <a:stretch>
            <a:fillRect/>
          </a:stretch>
        </p:blipFill>
        <p:spPr>
          <a:xfrm>
            <a:off x="368569" y="2597008"/>
            <a:ext cx="3617230" cy="1562431"/>
          </a:xfrm>
          <a:prstGeom prst="rect">
            <a:avLst/>
          </a:prstGeom>
          <a:noFill/>
          <a:ln>
            <a:noFill/>
          </a:ln>
        </p:spPr>
      </p:pic>
      <p:grpSp>
        <p:nvGrpSpPr>
          <p:cNvPr id="250" name="Google Shape;250;p41"/>
          <p:cNvGrpSpPr/>
          <p:nvPr/>
        </p:nvGrpSpPr>
        <p:grpSpPr>
          <a:xfrm>
            <a:off x="242210" y="4559846"/>
            <a:ext cx="8670493" cy="439103"/>
            <a:chOff x="251827" y="6003595"/>
            <a:chExt cx="11560658" cy="585470"/>
          </a:xfrm>
        </p:grpSpPr>
        <p:pic>
          <p:nvPicPr>
            <p:cNvPr id="251" name="Google Shape;251;p41"/>
            <p:cNvPicPr preferRelativeResize="0"/>
            <p:nvPr/>
          </p:nvPicPr>
          <p:blipFill rotWithShape="1">
            <a:blip r:embed="rId5">
              <a:alphaModFix/>
            </a:blip>
            <a:srcRect b="0" l="0" r="0" t="0"/>
            <a:stretch/>
          </p:blipFill>
          <p:spPr>
            <a:xfrm>
              <a:off x="251827" y="6003595"/>
              <a:ext cx="908050" cy="572135"/>
            </a:xfrm>
            <a:prstGeom prst="rect">
              <a:avLst/>
            </a:prstGeom>
            <a:noFill/>
            <a:ln>
              <a:noFill/>
            </a:ln>
          </p:spPr>
        </p:pic>
        <p:pic>
          <p:nvPicPr>
            <p:cNvPr id="252" name="Google Shape;252;p41"/>
            <p:cNvPicPr preferRelativeResize="0"/>
            <p:nvPr/>
          </p:nvPicPr>
          <p:blipFill rotWithShape="1">
            <a:blip r:embed="rId6">
              <a:alphaModFix/>
            </a:blip>
            <a:srcRect b="0" l="0" r="0" t="0"/>
            <a:stretch/>
          </p:blipFill>
          <p:spPr>
            <a:xfrm>
              <a:off x="9622370" y="6003595"/>
              <a:ext cx="2190115" cy="585470"/>
            </a:xfrm>
            <a:prstGeom prst="rect">
              <a:avLst/>
            </a:prstGeom>
            <a:noFill/>
            <a:ln>
              <a:noFill/>
            </a:ln>
          </p:spPr>
        </p:pic>
      </p:grpSp>
      <p:pic>
        <p:nvPicPr>
          <p:cNvPr id="253" name="Google Shape;253;p41"/>
          <p:cNvPicPr preferRelativeResize="0"/>
          <p:nvPr/>
        </p:nvPicPr>
        <p:blipFill>
          <a:blip r:embed="rId7">
            <a:alphaModFix/>
          </a:blip>
          <a:stretch>
            <a:fillRect/>
          </a:stretch>
        </p:blipFill>
        <p:spPr>
          <a:xfrm>
            <a:off x="2308941" y="4559850"/>
            <a:ext cx="346218" cy="439106"/>
          </a:xfrm>
          <a:prstGeom prst="rect">
            <a:avLst/>
          </a:prstGeom>
          <a:noFill/>
          <a:ln>
            <a:noFill/>
          </a:ln>
        </p:spPr>
      </p:pic>
      <p:pic>
        <p:nvPicPr>
          <p:cNvPr id="254" name="Google Shape;254;p41"/>
          <p:cNvPicPr preferRelativeResize="0"/>
          <p:nvPr/>
        </p:nvPicPr>
        <p:blipFill>
          <a:blip r:embed="rId8">
            <a:alphaModFix/>
          </a:blip>
          <a:stretch>
            <a:fillRect/>
          </a:stretch>
        </p:blipFill>
        <p:spPr>
          <a:xfrm>
            <a:off x="2882044" y="4567256"/>
            <a:ext cx="506661" cy="439106"/>
          </a:xfrm>
          <a:prstGeom prst="rect">
            <a:avLst/>
          </a:prstGeom>
          <a:noFill/>
          <a:ln>
            <a:noFill/>
          </a:ln>
        </p:spPr>
      </p:pic>
      <p:sp>
        <p:nvSpPr>
          <p:cNvPr id="255" name="Google Shape;255;p41"/>
          <p:cNvSpPr txBox="1"/>
          <p:nvPr/>
        </p:nvSpPr>
        <p:spPr>
          <a:xfrm>
            <a:off x="297563" y="381356"/>
            <a:ext cx="8026500" cy="785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100">
                <a:solidFill>
                  <a:schemeClr val="dk1"/>
                </a:solidFill>
                <a:latin typeface="Anton"/>
                <a:ea typeface="Anton"/>
                <a:cs typeface="Anton"/>
                <a:sym typeface="Anton"/>
              </a:rPr>
              <a:t>OLMSTED’s LEGACY: THE CULMINATION  </a:t>
            </a:r>
            <a:endParaRPr sz="2100"/>
          </a:p>
          <a:p>
            <a:pPr indent="0" lvl="0" marL="0" rtl="0" algn="l">
              <a:spcBef>
                <a:spcPts val="0"/>
              </a:spcBef>
              <a:spcAft>
                <a:spcPts val="0"/>
              </a:spcAft>
              <a:buNone/>
            </a:pPr>
            <a:r>
              <a:rPr lang="en" sz="2100">
                <a:solidFill>
                  <a:schemeClr val="dk1"/>
                </a:solidFill>
                <a:latin typeface="Anton"/>
                <a:ea typeface="Anton"/>
                <a:cs typeface="Anton"/>
                <a:sym typeface="Anton"/>
              </a:rPr>
              <a:t>   </a:t>
            </a:r>
            <a:endParaRPr sz="2100"/>
          </a:p>
        </p:txBody>
      </p:sp>
      <p:pic>
        <p:nvPicPr>
          <p:cNvPr id="256" name="Google Shape;256;p41">
            <a:hlinkClick r:id="rId9"/>
          </p:cNvPr>
          <p:cNvPicPr preferRelativeResize="0"/>
          <p:nvPr/>
        </p:nvPicPr>
        <p:blipFill rotWithShape="1">
          <a:blip r:embed="rId10">
            <a:alphaModFix/>
          </a:blip>
          <a:srcRect b="2059" l="2344" r="1556" t="2593"/>
          <a:stretch/>
        </p:blipFill>
        <p:spPr>
          <a:xfrm>
            <a:off x="4597896" y="405616"/>
            <a:ext cx="4199925" cy="3827306"/>
          </a:xfrm>
          <a:prstGeom prst="rect">
            <a:avLst/>
          </a:prstGeom>
          <a:noFill/>
          <a:ln cap="flat" cmpd="sng" w="19050">
            <a:solidFill>
              <a:srgbClr val="FFFFFF"/>
            </a:solidFill>
            <a:prstDash val="solid"/>
            <a:round/>
            <a:headEnd len="sm" w="sm" type="none"/>
            <a:tailEnd len="sm" w="sm" type="none"/>
          </a:ln>
        </p:spPr>
      </p:pic>
      <p:pic>
        <p:nvPicPr>
          <p:cNvPr id="257" name="Google Shape;257;p41">
            <a:hlinkClick r:id="rId11"/>
          </p:cNvPr>
          <p:cNvPicPr preferRelativeResize="0"/>
          <p:nvPr/>
        </p:nvPicPr>
        <p:blipFill rotWithShape="1">
          <a:blip r:embed="rId12">
            <a:alphaModFix/>
          </a:blip>
          <a:srcRect b="14440" l="2894" r="1894" t="14913"/>
          <a:stretch/>
        </p:blipFill>
        <p:spPr>
          <a:xfrm>
            <a:off x="368569" y="854100"/>
            <a:ext cx="3686120" cy="1723837"/>
          </a:xfrm>
          <a:prstGeom prst="rect">
            <a:avLst/>
          </a:prstGeom>
          <a:noFill/>
          <a:ln>
            <a:noFill/>
          </a:ln>
        </p:spPr>
      </p:pic>
      <p:pic>
        <p:nvPicPr>
          <p:cNvPr id="258" name="Google Shape;258;p41"/>
          <p:cNvPicPr preferRelativeResize="0"/>
          <p:nvPr/>
        </p:nvPicPr>
        <p:blipFill>
          <a:blip r:embed="rId13">
            <a:alphaModFix/>
          </a:blip>
          <a:stretch>
            <a:fillRect/>
          </a:stretch>
        </p:blipFill>
        <p:spPr>
          <a:xfrm>
            <a:off x="1163813" y="4554434"/>
            <a:ext cx="937350" cy="4499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grpSp>
        <p:nvGrpSpPr>
          <p:cNvPr id="264" name="Google Shape;264;p42"/>
          <p:cNvGrpSpPr/>
          <p:nvPr/>
        </p:nvGrpSpPr>
        <p:grpSpPr>
          <a:xfrm>
            <a:off x="242210" y="4559846"/>
            <a:ext cx="8670493" cy="439103"/>
            <a:chOff x="251827" y="6003595"/>
            <a:chExt cx="11560658" cy="585470"/>
          </a:xfrm>
        </p:grpSpPr>
        <p:pic>
          <p:nvPicPr>
            <p:cNvPr id="265" name="Google Shape;265;p42"/>
            <p:cNvPicPr preferRelativeResize="0"/>
            <p:nvPr/>
          </p:nvPicPr>
          <p:blipFill rotWithShape="1">
            <a:blip r:embed="rId3">
              <a:alphaModFix/>
            </a:blip>
            <a:srcRect b="0" l="0" r="0" t="0"/>
            <a:stretch/>
          </p:blipFill>
          <p:spPr>
            <a:xfrm>
              <a:off x="251827" y="6003595"/>
              <a:ext cx="908050" cy="572135"/>
            </a:xfrm>
            <a:prstGeom prst="rect">
              <a:avLst/>
            </a:prstGeom>
            <a:noFill/>
            <a:ln>
              <a:noFill/>
            </a:ln>
          </p:spPr>
        </p:pic>
        <p:pic>
          <p:nvPicPr>
            <p:cNvPr id="266" name="Google Shape;266;p42"/>
            <p:cNvPicPr preferRelativeResize="0"/>
            <p:nvPr/>
          </p:nvPicPr>
          <p:blipFill rotWithShape="1">
            <a:blip r:embed="rId4">
              <a:alphaModFix/>
            </a:blip>
            <a:srcRect b="0" l="0" r="0" t="0"/>
            <a:stretch/>
          </p:blipFill>
          <p:spPr>
            <a:xfrm>
              <a:off x="9622370" y="6003595"/>
              <a:ext cx="2190115" cy="585470"/>
            </a:xfrm>
            <a:prstGeom prst="rect">
              <a:avLst/>
            </a:prstGeom>
            <a:noFill/>
            <a:ln>
              <a:noFill/>
            </a:ln>
          </p:spPr>
        </p:pic>
      </p:grpSp>
      <p:sp>
        <p:nvSpPr>
          <p:cNvPr id="267" name="Google Shape;267;p42"/>
          <p:cNvSpPr txBox="1"/>
          <p:nvPr/>
        </p:nvSpPr>
        <p:spPr>
          <a:xfrm>
            <a:off x="242213" y="1124100"/>
            <a:ext cx="2047800" cy="32094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900"/>
              <a:buFont typeface="Arial"/>
              <a:buNone/>
            </a:pPr>
            <a:r>
              <a:rPr lang="en" sz="1800">
                <a:solidFill>
                  <a:schemeClr val="dk1"/>
                </a:solidFill>
                <a:latin typeface="Anton"/>
                <a:ea typeface="Anton"/>
                <a:cs typeface="Anton"/>
                <a:sym typeface="Anton"/>
              </a:rPr>
              <a:t>COLLABORATE            as a COALITION</a:t>
            </a:r>
            <a:endParaRPr sz="1800">
              <a:solidFill>
                <a:schemeClr val="dk1"/>
              </a:solidFill>
              <a:latin typeface="Anton"/>
              <a:ea typeface="Anton"/>
              <a:cs typeface="Anton"/>
              <a:sym typeface="Anton"/>
            </a:endParaRPr>
          </a:p>
          <a:p>
            <a:pPr indent="0" lvl="0" marL="0" marR="0" rtl="0" algn="l">
              <a:lnSpc>
                <a:spcPct val="100000"/>
              </a:lnSpc>
              <a:spcBef>
                <a:spcPts val="0"/>
              </a:spcBef>
              <a:spcAft>
                <a:spcPts val="0"/>
              </a:spcAft>
              <a:buClr>
                <a:schemeClr val="dk1"/>
              </a:buClr>
              <a:buSzPts val="900"/>
              <a:buFont typeface="Arial"/>
              <a:buNone/>
            </a:pPr>
            <a:r>
              <a:rPr b="1" lang="en" sz="1200">
                <a:solidFill>
                  <a:schemeClr val="dk1"/>
                </a:solidFill>
                <a:latin typeface="Inter"/>
                <a:ea typeface="Inter"/>
                <a:cs typeface="Inter"/>
                <a:sym typeface="Inter"/>
              </a:rPr>
              <a:t>&gt; </a:t>
            </a:r>
            <a:r>
              <a:rPr lang="en" sz="1200">
                <a:solidFill>
                  <a:schemeClr val="dk1"/>
                </a:solidFill>
                <a:latin typeface="Inter"/>
                <a:ea typeface="Inter"/>
                <a:cs typeface="Inter"/>
                <a:sym typeface="Inter"/>
              </a:rPr>
              <a:t>volunteers from 100+ </a:t>
            </a:r>
            <a:r>
              <a:rPr lang="en" sz="1200" u="sng">
                <a:solidFill>
                  <a:schemeClr val="hlink"/>
                </a:solidFill>
                <a:latin typeface="Inter"/>
                <a:ea typeface="Inter"/>
                <a:cs typeface="Inter"/>
                <a:sym typeface="Inter"/>
                <a:hlinkClick r:id="rId5"/>
              </a:rPr>
              <a:t>local organizations</a:t>
            </a:r>
            <a:r>
              <a:rPr lang="en" sz="1200">
                <a:solidFill>
                  <a:schemeClr val="dk1"/>
                </a:solidFill>
                <a:latin typeface="Inter"/>
                <a:ea typeface="Inter"/>
                <a:cs typeface="Inter"/>
                <a:sym typeface="Inter"/>
              </a:rPr>
              <a:t> within 60 miles of Boston: </a:t>
            </a:r>
            <a:r>
              <a:rPr lang="en" sz="1200">
                <a:solidFill>
                  <a:schemeClr val="dk1"/>
                </a:solidFill>
                <a:highlight>
                  <a:srgbClr val="FFE745"/>
                </a:highlight>
                <a:latin typeface="Inter"/>
                <a:ea typeface="Inter"/>
                <a:cs typeface="Inter"/>
                <a:sym typeface="Inter"/>
              </a:rPr>
              <a:t>hyper local, regional, national</a:t>
            </a:r>
            <a:endParaRPr b="1" sz="1200">
              <a:solidFill>
                <a:schemeClr val="dk1"/>
              </a:solidFill>
              <a:highlight>
                <a:srgbClr val="FFE745"/>
              </a:highlight>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t/>
            </a:r>
            <a:endParaRPr b="1" sz="1200">
              <a:solidFill>
                <a:schemeClr val="dk1"/>
              </a:solidFill>
              <a:latin typeface="Inter"/>
              <a:ea typeface="Inter"/>
              <a:cs typeface="Inter"/>
              <a:sym typeface="Inter"/>
            </a:endParaRPr>
          </a:p>
          <a:p>
            <a:pPr indent="0" lvl="0" marL="0" rtl="0" algn="l">
              <a:spcBef>
                <a:spcPts val="0"/>
              </a:spcBef>
              <a:spcAft>
                <a:spcPts val="0"/>
              </a:spcAft>
              <a:buClr>
                <a:schemeClr val="dk1"/>
              </a:buClr>
              <a:buSzPts val="900"/>
              <a:buFont typeface="Arial"/>
              <a:buNone/>
            </a:pPr>
            <a:r>
              <a:rPr lang="en" sz="1800">
                <a:solidFill>
                  <a:schemeClr val="dk1"/>
                </a:solidFill>
                <a:latin typeface="Anton"/>
                <a:ea typeface="Anton"/>
                <a:cs typeface="Anton"/>
                <a:sym typeface="Anton"/>
              </a:rPr>
              <a:t>CONNECT </a:t>
            </a:r>
            <a:endParaRPr sz="1800">
              <a:solidFill>
                <a:schemeClr val="dk1"/>
              </a:solidFill>
              <a:latin typeface="Anton"/>
              <a:ea typeface="Anton"/>
              <a:cs typeface="Anton"/>
              <a:sym typeface="Anton"/>
            </a:endParaRPr>
          </a:p>
          <a:p>
            <a:pPr indent="0" lvl="0" marL="0" rtl="0" algn="l">
              <a:spcBef>
                <a:spcPts val="0"/>
              </a:spcBef>
              <a:spcAft>
                <a:spcPts val="0"/>
              </a:spcAft>
              <a:buClr>
                <a:schemeClr val="dk1"/>
              </a:buClr>
              <a:buSzPts val="900"/>
              <a:buFont typeface="Arial"/>
              <a:buNone/>
            </a:pPr>
            <a:r>
              <a:rPr lang="en" sz="1800">
                <a:solidFill>
                  <a:schemeClr val="dk1"/>
                </a:solidFill>
                <a:latin typeface="Anton"/>
                <a:ea typeface="Anton"/>
                <a:cs typeface="Anton"/>
                <a:sym typeface="Anton"/>
              </a:rPr>
              <a:t>across DISCIPLINES</a:t>
            </a:r>
            <a:endParaRPr b="1" sz="1200">
              <a:solidFill>
                <a:schemeClr val="dk1"/>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rPr b="1" lang="en" sz="1200">
                <a:solidFill>
                  <a:schemeClr val="dk1"/>
                </a:solidFill>
                <a:latin typeface="Inter"/>
                <a:ea typeface="Inter"/>
                <a:cs typeface="Inter"/>
                <a:sym typeface="Inter"/>
              </a:rPr>
              <a:t>&gt; </a:t>
            </a:r>
            <a:r>
              <a:rPr i="0" lang="en" sz="1200" u="none" cap="none" strike="noStrike">
                <a:solidFill>
                  <a:schemeClr val="dk1"/>
                </a:solidFill>
                <a:latin typeface="Inter"/>
                <a:ea typeface="Inter"/>
                <a:cs typeface="Inter"/>
                <a:sym typeface="Inter"/>
              </a:rPr>
              <a:t>reflect Olmsted’s legacy </a:t>
            </a:r>
            <a:r>
              <a:rPr lang="en" sz="1200">
                <a:solidFill>
                  <a:schemeClr val="dk1"/>
                </a:solidFill>
                <a:latin typeface="Inter"/>
                <a:ea typeface="Inter"/>
                <a:cs typeface="Inter"/>
                <a:sym typeface="Inter"/>
              </a:rPr>
              <a:t>in many potential justice areas: social, racial, </a:t>
            </a:r>
            <a:r>
              <a:rPr i="0" lang="en" sz="1200" u="none" cap="none" strike="noStrike">
                <a:solidFill>
                  <a:schemeClr val="dk1"/>
                </a:solidFill>
                <a:latin typeface="Inter"/>
                <a:ea typeface="Inter"/>
                <a:cs typeface="Inter"/>
                <a:sym typeface="Inter"/>
              </a:rPr>
              <a:t>cultural, public and mental health, civi</a:t>
            </a:r>
            <a:r>
              <a:rPr lang="en" sz="1200">
                <a:solidFill>
                  <a:schemeClr val="dk1"/>
                </a:solidFill>
                <a:latin typeface="Inter"/>
                <a:ea typeface="Inter"/>
                <a:cs typeface="Inter"/>
                <a:sym typeface="Inter"/>
              </a:rPr>
              <a:t>c </a:t>
            </a:r>
            <a:r>
              <a:rPr i="0" lang="en" sz="1200" u="none" cap="none" strike="noStrike">
                <a:solidFill>
                  <a:schemeClr val="dk1"/>
                </a:solidFill>
                <a:latin typeface="Inter"/>
                <a:ea typeface="Inter"/>
                <a:cs typeface="Inter"/>
                <a:sym typeface="Inter"/>
              </a:rPr>
              <a:t>planning, policy and more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p:txBody>
      </p:sp>
      <p:sp>
        <p:nvSpPr>
          <p:cNvPr id="268" name="Google Shape;268;p42"/>
          <p:cNvSpPr txBox="1"/>
          <p:nvPr/>
        </p:nvSpPr>
        <p:spPr>
          <a:xfrm>
            <a:off x="231956" y="427763"/>
            <a:ext cx="8174100" cy="461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100">
                <a:solidFill>
                  <a:schemeClr val="dk1"/>
                </a:solidFill>
                <a:latin typeface="Anton"/>
                <a:ea typeface="Anton"/>
                <a:cs typeface="Anton"/>
                <a:sym typeface="Anton"/>
              </a:rPr>
              <a:t>PARTNERSHIPS TO CHANGE HOW GREATER BOSTON COLLABORATES</a:t>
            </a:r>
            <a:endParaRPr sz="2100"/>
          </a:p>
        </p:txBody>
      </p:sp>
      <p:pic>
        <p:nvPicPr>
          <p:cNvPr id="269" name="Google Shape;269;p42"/>
          <p:cNvPicPr preferRelativeResize="0"/>
          <p:nvPr/>
        </p:nvPicPr>
        <p:blipFill>
          <a:blip r:embed="rId6">
            <a:alphaModFix/>
          </a:blip>
          <a:stretch>
            <a:fillRect/>
          </a:stretch>
        </p:blipFill>
        <p:spPr>
          <a:xfrm>
            <a:off x="2289919" y="4559850"/>
            <a:ext cx="346218" cy="439106"/>
          </a:xfrm>
          <a:prstGeom prst="rect">
            <a:avLst/>
          </a:prstGeom>
          <a:noFill/>
          <a:ln>
            <a:noFill/>
          </a:ln>
        </p:spPr>
      </p:pic>
      <p:pic>
        <p:nvPicPr>
          <p:cNvPr id="270" name="Google Shape;270;p42"/>
          <p:cNvPicPr preferRelativeResize="0"/>
          <p:nvPr/>
        </p:nvPicPr>
        <p:blipFill>
          <a:blip r:embed="rId7">
            <a:alphaModFix/>
          </a:blip>
          <a:stretch>
            <a:fillRect/>
          </a:stretch>
        </p:blipFill>
        <p:spPr>
          <a:xfrm>
            <a:off x="2882044" y="4567256"/>
            <a:ext cx="506661" cy="439106"/>
          </a:xfrm>
          <a:prstGeom prst="rect">
            <a:avLst/>
          </a:prstGeom>
          <a:noFill/>
          <a:ln>
            <a:noFill/>
          </a:ln>
        </p:spPr>
      </p:pic>
      <p:pic>
        <p:nvPicPr>
          <p:cNvPr id="271" name="Google Shape;271;p42"/>
          <p:cNvPicPr preferRelativeResize="0"/>
          <p:nvPr/>
        </p:nvPicPr>
        <p:blipFill>
          <a:blip r:embed="rId8">
            <a:alphaModFix/>
          </a:blip>
          <a:stretch>
            <a:fillRect/>
          </a:stretch>
        </p:blipFill>
        <p:spPr>
          <a:xfrm>
            <a:off x="1163813" y="4554434"/>
            <a:ext cx="937350" cy="449932"/>
          </a:xfrm>
          <a:prstGeom prst="rect">
            <a:avLst/>
          </a:prstGeom>
          <a:noFill/>
          <a:ln>
            <a:noFill/>
          </a:ln>
        </p:spPr>
      </p:pic>
      <p:pic>
        <p:nvPicPr>
          <p:cNvPr id="272" name="Google Shape;272;p42"/>
          <p:cNvPicPr preferRelativeResize="0"/>
          <p:nvPr/>
        </p:nvPicPr>
        <p:blipFill rotWithShape="1">
          <a:blip r:embed="rId9">
            <a:alphaModFix/>
          </a:blip>
          <a:srcRect b="11442" l="1282" r="851" t="1999"/>
          <a:stretch/>
        </p:blipFill>
        <p:spPr>
          <a:xfrm>
            <a:off x="2636125" y="1124100"/>
            <a:ext cx="6276574" cy="31503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p43"/>
          <p:cNvGrpSpPr/>
          <p:nvPr/>
        </p:nvGrpSpPr>
        <p:grpSpPr>
          <a:xfrm>
            <a:off x="242210" y="4559846"/>
            <a:ext cx="8670493" cy="439103"/>
            <a:chOff x="251827" y="6003595"/>
            <a:chExt cx="11560658" cy="585470"/>
          </a:xfrm>
        </p:grpSpPr>
        <p:pic>
          <p:nvPicPr>
            <p:cNvPr id="279" name="Google Shape;279;p43"/>
            <p:cNvPicPr preferRelativeResize="0"/>
            <p:nvPr/>
          </p:nvPicPr>
          <p:blipFill rotWithShape="1">
            <a:blip r:embed="rId3">
              <a:alphaModFix/>
            </a:blip>
            <a:srcRect b="0" l="0" r="0" t="0"/>
            <a:stretch/>
          </p:blipFill>
          <p:spPr>
            <a:xfrm>
              <a:off x="251827" y="6003595"/>
              <a:ext cx="908050" cy="572135"/>
            </a:xfrm>
            <a:prstGeom prst="rect">
              <a:avLst/>
            </a:prstGeom>
            <a:noFill/>
            <a:ln>
              <a:noFill/>
            </a:ln>
          </p:spPr>
        </p:pic>
        <p:pic>
          <p:nvPicPr>
            <p:cNvPr id="280" name="Google Shape;280;p43"/>
            <p:cNvPicPr preferRelativeResize="0"/>
            <p:nvPr/>
          </p:nvPicPr>
          <p:blipFill rotWithShape="1">
            <a:blip r:embed="rId4">
              <a:alphaModFix/>
            </a:blip>
            <a:srcRect b="0" l="0" r="0" t="0"/>
            <a:stretch/>
          </p:blipFill>
          <p:spPr>
            <a:xfrm>
              <a:off x="9622370" y="6003595"/>
              <a:ext cx="2190115" cy="585470"/>
            </a:xfrm>
            <a:prstGeom prst="rect">
              <a:avLst/>
            </a:prstGeom>
            <a:noFill/>
            <a:ln>
              <a:noFill/>
            </a:ln>
          </p:spPr>
        </p:pic>
      </p:grpSp>
      <p:sp>
        <p:nvSpPr>
          <p:cNvPr id="281" name="Google Shape;281;p43"/>
          <p:cNvSpPr/>
          <p:nvPr/>
        </p:nvSpPr>
        <p:spPr>
          <a:xfrm>
            <a:off x="1071563" y="685800"/>
            <a:ext cx="850200" cy="32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Text&#10;&#10;Description automatically generated" id="282" name="Google Shape;282;p43"/>
          <p:cNvPicPr preferRelativeResize="0"/>
          <p:nvPr/>
        </p:nvPicPr>
        <p:blipFill rotWithShape="1">
          <a:blip r:embed="rId5">
            <a:alphaModFix/>
          </a:blip>
          <a:srcRect b="0" l="0" r="0" t="0"/>
          <a:stretch/>
        </p:blipFill>
        <p:spPr>
          <a:xfrm>
            <a:off x="4060812" y="762139"/>
            <a:ext cx="1080614" cy="214725"/>
          </a:xfrm>
          <a:prstGeom prst="rect">
            <a:avLst/>
          </a:prstGeom>
          <a:noFill/>
          <a:ln>
            <a:noFill/>
          </a:ln>
        </p:spPr>
      </p:pic>
      <p:pic>
        <p:nvPicPr>
          <p:cNvPr descr="LivableStreets Alliance" id="283" name="Google Shape;283;p43"/>
          <p:cNvPicPr preferRelativeResize="0"/>
          <p:nvPr/>
        </p:nvPicPr>
        <p:blipFill rotWithShape="1">
          <a:blip r:embed="rId6">
            <a:alphaModFix/>
          </a:blip>
          <a:srcRect b="0" l="0" r="0" t="0"/>
          <a:stretch/>
        </p:blipFill>
        <p:spPr>
          <a:xfrm>
            <a:off x="4005223" y="2647629"/>
            <a:ext cx="953962" cy="304076"/>
          </a:xfrm>
          <a:prstGeom prst="rect">
            <a:avLst/>
          </a:prstGeom>
          <a:noFill/>
          <a:ln>
            <a:noFill/>
          </a:ln>
        </p:spPr>
      </p:pic>
      <p:pic>
        <p:nvPicPr>
          <p:cNvPr descr="Image result for franklin park coalition" id="284" name="Google Shape;284;p43"/>
          <p:cNvPicPr preferRelativeResize="0"/>
          <p:nvPr/>
        </p:nvPicPr>
        <p:blipFill rotWithShape="1">
          <a:blip r:embed="rId7">
            <a:alphaModFix/>
          </a:blip>
          <a:srcRect b="0" l="0" r="0" t="0"/>
          <a:stretch/>
        </p:blipFill>
        <p:spPr>
          <a:xfrm>
            <a:off x="4060827" y="1427267"/>
            <a:ext cx="842756" cy="352352"/>
          </a:xfrm>
          <a:prstGeom prst="rect">
            <a:avLst/>
          </a:prstGeom>
          <a:noFill/>
          <a:ln>
            <a:noFill/>
          </a:ln>
        </p:spPr>
      </p:pic>
      <p:pic>
        <p:nvPicPr>
          <p:cNvPr descr="Mattapan Farmers' Market - LocalHarvest" id="285" name="Google Shape;285;p43"/>
          <p:cNvPicPr preferRelativeResize="0"/>
          <p:nvPr/>
        </p:nvPicPr>
        <p:blipFill rotWithShape="1">
          <a:blip r:embed="rId8">
            <a:alphaModFix/>
          </a:blip>
          <a:srcRect b="0" l="0" r="0" t="0"/>
          <a:stretch/>
        </p:blipFill>
        <p:spPr>
          <a:xfrm>
            <a:off x="4005232" y="3084643"/>
            <a:ext cx="426357" cy="593193"/>
          </a:xfrm>
          <a:prstGeom prst="rect">
            <a:avLst/>
          </a:prstGeom>
          <a:noFill/>
          <a:ln>
            <a:noFill/>
          </a:ln>
        </p:spPr>
      </p:pic>
      <p:pic>
        <p:nvPicPr>
          <p:cNvPr descr="Home" id="286" name="Google Shape;286;p43"/>
          <p:cNvPicPr preferRelativeResize="0"/>
          <p:nvPr/>
        </p:nvPicPr>
        <p:blipFill rotWithShape="1">
          <a:blip r:embed="rId9">
            <a:alphaModFix/>
          </a:blip>
          <a:srcRect b="0" l="0" r="0" t="0"/>
          <a:stretch/>
        </p:blipFill>
        <p:spPr>
          <a:xfrm>
            <a:off x="4552650" y="3097188"/>
            <a:ext cx="426359" cy="568106"/>
          </a:xfrm>
          <a:prstGeom prst="rect">
            <a:avLst/>
          </a:prstGeom>
          <a:noFill/>
          <a:ln>
            <a:noFill/>
          </a:ln>
        </p:spPr>
      </p:pic>
      <p:pic>
        <p:nvPicPr>
          <p:cNvPr id="287" name="Google Shape;287;p43"/>
          <p:cNvPicPr preferRelativeResize="0"/>
          <p:nvPr/>
        </p:nvPicPr>
        <p:blipFill rotWithShape="1">
          <a:blip r:embed="rId10">
            <a:alphaModFix/>
          </a:blip>
          <a:srcRect b="0" l="0" r="0" t="0"/>
          <a:stretch/>
        </p:blipFill>
        <p:spPr>
          <a:xfrm>
            <a:off x="4060822" y="1066635"/>
            <a:ext cx="572175" cy="270867"/>
          </a:xfrm>
          <a:prstGeom prst="rect">
            <a:avLst/>
          </a:prstGeom>
          <a:noFill/>
          <a:ln>
            <a:noFill/>
          </a:ln>
        </p:spPr>
      </p:pic>
      <p:pic>
        <p:nvPicPr>
          <p:cNvPr id="288" name="Google Shape;288;p43"/>
          <p:cNvPicPr preferRelativeResize="0"/>
          <p:nvPr/>
        </p:nvPicPr>
        <p:blipFill rotWithShape="1">
          <a:blip r:embed="rId11">
            <a:alphaModFix/>
          </a:blip>
          <a:srcRect b="0" l="0" r="0" t="0"/>
          <a:stretch/>
        </p:blipFill>
        <p:spPr>
          <a:xfrm>
            <a:off x="4060819" y="2247009"/>
            <a:ext cx="572175" cy="302554"/>
          </a:xfrm>
          <a:prstGeom prst="rect">
            <a:avLst/>
          </a:prstGeom>
          <a:noFill/>
          <a:ln>
            <a:noFill/>
          </a:ln>
        </p:spPr>
      </p:pic>
      <p:pic>
        <p:nvPicPr>
          <p:cNvPr id="289" name="Google Shape;289;p43"/>
          <p:cNvPicPr preferRelativeResize="0"/>
          <p:nvPr/>
        </p:nvPicPr>
        <p:blipFill rotWithShape="1">
          <a:blip r:embed="rId12">
            <a:alphaModFix/>
          </a:blip>
          <a:srcRect b="661" l="0" r="0" t="670"/>
          <a:stretch/>
        </p:blipFill>
        <p:spPr>
          <a:xfrm>
            <a:off x="5331431" y="317362"/>
            <a:ext cx="3551812" cy="4071600"/>
          </a:xfrm>
          <a:prstGeom prst="rect">
            <a:avLst/>
          </a:prstGeom>
          <a:noFill/>
          <a:ln>
            <a:noFill/>
          </a:ln>
        </p:spPr>
      </p:pic>
      <p:cxnSp>
        <p:nvCxnSpPr>
          <p:cNvPr id="290" name="Google Shape;290;p43"/>
          <p:cNvCxnSpPr/>
          <p:nvPr/>
        </p:nvCxnSpPr>
        <p:spPr>
          <a:xfrm>
            <a:off x="8142338" y="671240"/>
            <a:ext cx="246900" cy="148200"/>
          </a:xfrm>
          <a:prstGeom prst="straightConnector1">
            <a:avLst/>
          </a:prstGeom>
          <a:noFill/>
          <a:ln cap="flat" cmpd="sng" w="38100">
            <a:solidFill>
              <a:srgbClr val="FF0000"/>
            </a:solidFill>
            <a:prstDash val="solid"/>
            <a:round/>
            <a:headEnd len="sm" w="sm" type="none"/>
            <a:tailEnd len="med" w="med" type="triangle"/>
          </a:ln>
        </p:spPr>
      </p:cxnSp>
      <p:cxnSp>
        <p:nvCxnSpPr>
          <p:cNvPr id="291" name="Google Shape;291;p43"/>
          <p:cNvCxnSpPr/>
          <p:nvPr/>
        </p:nvCxnSpPr>
        <p:spPr>
          <a:xfrm>
            <a:off x="7339050" y="2066409"/>
            <a:ext cx="246900" cy="148200"/>
          </a:xfrm>
          <a:prstGeom prst="straightConnector1">
            <a:avLst/>
          </a:prstGeom>
          <a:noFill/>
          <a:ln cap="flat" cmpd="sng" w="38100">
            <a:solidFill>
              <a:srgbClr val="FF0000"/>
            </a:solidFill>
            <a:prstDash val="solid"/>
            <a:round/>
            <a:headEnd len="sm" w="sm" type="none"/>
            <a:tailEnd len="med" w="med" type="triangle"/>
          </a:ln>
        </p:spPr>
      </p:cxnSp>
      <p:cxnSp>
        <p:nvCxnSpPr>
          <p:cNvPr id="292" name="Google Shape;292;p43"/>
          <p:cNvCxnSpPr/>
          <p:nvPr/>
        </p:nvCxnSpPr>
        <p:spPr>
          <a:xfrm>
            <a:off x="6953006" y="2620003"/>
            <a:ext cx="246900" cy="148200"/>
          </a:xfrm>
          <a:prstGeom prst="straightConnector1">
            <a:avLst/>
          </a:prstGeom>
          <a:noFill/>
          <a:ln cap="flat" cmpd="sng" w="38100">
            <a:solidFill>
              <a:srgbClr val="FF0000"/>
            </a:solidFill>
            <a:prstDash val="solid"/>
            <a:round/>
            <a:headEnd len="sm" w="sm" type="none"/>
            <a:tailEnd len="med" w="med" type="triangle"/>
          </a:ln>
        </p:spPr>
      </p:cxnSp>
      <p:cxnSp>
        <p:nvCxnSpPr>
          <p:cNvPr id="293" name="Google Shape;293;p43"/>
          <p:cNvCxnSpPr/>
          <p:nvPr/>
        </p:nvCxnSpPr>
        <p:spPr>
          <a:xfrm>
            <a:off x="7200056" y="3734990"/>
            <a:ext cx="246900" cy="148200"/>
          </a:xfrm>
          <a:prstGeom prst="straightConnector1">
            <a:avLst/>
          </a:prstGeom>
          <a:noFill/>
          <a:ln cap="flat" cmpd="sng" w="38100">
            <a:solidFill>
              <a:srgbClr val="FF0000"/>
            </a:solidFill>
            <a:prstDash val="solid"/>
            <a:round/>
            <a:headEnd len="sm" w="sm" type="none"/>
            <a:tailEnd len="med" w="med" type="triangle"/>
          </a:ln>
        </p:spPr>
      </p:cxnSp>
      <p:cxnSp>
        <p:nvCxnSpPr>
          <p:cNvPr id="294" name="Google Shape;294;p43"/>
          <p:cNvCxnSpPr/>
          <p:nvPr/>
        </p:nvCxnSpPr>
        <p:spPr>
          <a:xfrm>
            <a:off x="6844950" y="4235784"/>
            <a:ext cx="246900" cy="148200"/>
          </a:xfrm>
          <a:prstGeom prst="straightConnector1">
            <a:avLst/>
          </a:prstGeom>
          <a:noFill/>
          <a:ln cap="flat" cmpd="sng" w="38100">
            <a:solidFill>
              <a:srgbClr val="FF0000"/>
            </a:solidFill>
            <a:prstDash val="solid"/>
            <a:round/>
            <a:headEnd len="sm" w="sm" type="none"/>
            <a:tailEnd len="med" w="med" type="triangle"/>
          </a:ln>
        </p:spPr>
      </p:cxnSp>
      <p:cxnSp>
        <p:nvCxnSpPr>
          <p:cNvPr id="295" name="Google Shape;295;p43"/>
          <p:cNvCxnSpPr/>
          <p:nvPr/>
        </p:nvCxnSpPr>
        <p:spPr>
          <a:xfrm>
            <a:off x="7012931" y="3985387"/>
            <a:ext cx="246900" cy="148200"/>
          </a:xfrm>
          <a:prstGeom prst="straightConnector1">
            <a:avLst/>
          </a:prstGeom>
          <a:noFill/>
          <a:ln cap="flat" cmpd="sng" w="38100">
            <a:solidFill>
              <a:srgbClr val="FF0000"/>
            </a:solidFill>
            <a:prstDash val="solid"/>
            <a:round/>
            <a:headEnd len="sm" w="sm" type="none"/>
            <a:tailEnd len="med" w="med" type="triangle"/>
          </a:ln>
        </p:spPr>
      </p:cxnSp>
      <p:cxnSp>
        <p:nvCxnSpPr>
          <p:cNvPr id="296" name="Google Shape;296;p43"/>
          <p:cNvCxnSpPr/>
          <p:nvPr/>
        </p:nvCxnSpPr>
        <p:spPr>
          <a:xfrm>
            <a:off x="6705956" y="283622"/>
            <a:ext cx="246900" cy="148200"/>
          </a:xfrm>
          <a:prstGeom prst="straightConnector1">
            <a:avLst/>
          </a:prstGeom>
          <a:noFill/>
          <a:ln cap="flat" cmpd="sng" w="38100">
            <a:solidFill>
              <a:srgbClr val="FF0000"/>
            </a:solidFill>
            <a:prstDash val="solid"/>
            <a:round/>
            <a:headEnd len="sm" w="sm" type="none"/>
            <a:tailEnd len="med" w="med" type="triangle"/>
          </a:ln>
        </p:spPr>
      </p:cxnSp>
      <p:pic>
        <p:nvPicPr>
          <p:cNvPr id="297" name="Google Shape;297;p43"/>
          <p:cNvPicPr preferRelativeResize="0"/>
          <p:nvPr/>
        </p:nvPicPr>
        <p:blipFill rotWithShape="1">
          <a:blip r:embed="rId13">
            <a:alphaModFix/>
          </a:blip>
          <a:srcRect b="0" l="0" r="0" t="1429"/>
          <a:stretch/>
        </p:blipFill>
        <p:spPr>
          <a:xfrm>
            <a:off x="426710" y="819281"/>
            <a:ext cx="3030567" cy="2322505"/>
          </a:xfrm>
          <a:prstGeom prst="rect">
            <a:avLst/>
          </a:prstGeom>
          <a:noFill/>
          <a:ln>
            <a:noFill/>
          </a:ln>
        </p:spPr>
      </p:pic>
      <p:pic>
        <p:nvPicPr>
          <p:cNvPr id="298" name="Google Shape;298;p43"/>
          <p:cNvPicPr preferRelativeResize="0"/>
          <p:nvPr/>
        </p:nvPicPr>
        <p:blipFill rotWithShape="1">
          <a:blip r:embed="rId14">
            <a:alphaModFix/>
          </a:blip>
          <a:srcRect b="67368" l="0" r="75765" t="0"/>
          <a:stretch/>
        </p:blipFill>
        <p:spPr>
          <a:xfrm>
            <a:off x="1472273" y="2013788"/>
            <a:ext cx="953962" cy="545708"/>
          </a:xfrm>
          <a:prstGeom prst="rect">
            <a:avLst/>
          </a:prstGeom>
          <a:noFill/>
          <a:ln>
            <a:noFill/>
          </a:ln>
        </p:spPr>
      </p:pic>
      <p:pic>
        <p:nvPicPr>
          <p:cNvPr id="299" name="Google Shape;299;p43"/>
          <p:cNvPicPr preferRelativeResize="0"/>
          <p:nvPr/>
        </p:nvPicPr>
        <p:blipFill>
          <a:blip r:embed="rId15">
            <a:alphaModFix/>
          </a:blip>
          <a:stretch>
            <a:fillRect/>
          </a:stretch>
        </p:blipFill>
        <p:spPr>
          <a:xfrm>
            <a:off x="6150262" y="4486162"/>
            <a:ext cx="862675" cy="536250"/>
          </a:xfrm>
          <a:prstGeom prst="rect">
            <a:avLst/>
          </a:prstGeom>
          <a:noFill/>
          <a:ln>
            <a:noFill/>
          </a:ln>
        </p:spPr>
      </p:pic>
      <p:sp>
        <p:nvSpPr>
          <p:cNvPr id="300" name="Google Shape;300;p43"/>
          <p:cNvSpPr txBox="1"/>
          <p:nvPr/>
        </p:nvSpPr>
        <p:spPr>
          <a:xfrm>
            <a:off x="288062" y="317987"/>
            <a:ext cx="4513200" cy="411600"/>
          </a:xfrm>
          <a:prstGeom prst="rect">
            <a:avLst/>
          </a:prstGeom>
          <a:noFill/>
          <a:ln>
            <a:noFill/>
          </a:ln>
        </p:spPr>
        <p:txBody>
          <a:bodyPr anchorCtr="0" anchor="b" bIns="34275" lIns="68575" spcFirstLastPara="1" rIns="68575" wrap="square" tIns="34275">
            <a:noAutofit/>
          </a:bodyPr>
          <a:lstStyle/>
          <a:p>
            <a:pPr indent="0" lvl="0" marL="0" marR="0" rtl="0" algn="l">
              <a:lnSpc>
                <a:spcPct val="85000"/>
              </a:lnSpc>
              <a:spcBef>
                <a:spcPts val="0"/>
              </a:spcBef>
              <a:spcAft>
                <a:spcPts val="0"/>
              </a:spcAft>
              <a:buClr>
                <a:schemeClr val="dk1"/>
              </a:buClr>
              <a:buSzPts val="2100"/>
              <a:buFont typeface="Arial"/>
              <a:buNone/>
            </a:pPr>
            <a:r>
              <a:rPr lang="en" sz="2100">
                <a:solidFill>
                  <a:schemeClr val="dk1"/>
                </a:solidFill>
                <a:latin typeface="Anton"/>
                <a:ea typeface="Anton"/>
                <a:cs typeface="Anton"/>
                <a:sym typeface="Anton"/>
              </a:rPr>
              <a:t>COMMITTEE OF NEIGHBORHOODS</a:t>
            </a:r>
            <a:r>
              <a:rPr b="1" i="0" lang="en" sz="2100" u="none" cap="none" strike="noStrike">
                <a:solidFill>
                  <a:schemeClr val="dk1"/>
                </a:solidFill>
                <a:latin typeface="Anton"/>
                <a:ea typeface="Anton"/>
                <a:cs typeface="Anton"/>
                <a:sym typeface="Anton"/>
              </a:rPr>
              <a:t> </a:t>
            </a:r>
            <a:endParaRPr b="1" i="0" sz="2100" u="none" cap="none" strike="noStrike">
              <a:solidFill>
                <a:srgbClr val="FFFFFF"/>
              </a:solidFill>
              <a:latin typeface="Anton"/>
              <a:ea typeface="Anton"/>
              <a:cs typeface="Anton"/>
              <a:sym typeface="Anton"/>
            </a:endParaRPr>
          </a:p>
        </p:txBody>
      </p:sp>
      <p:pic>
        <p:nvPicPr>
          <p:cNvPr id="301" name="Google Shape;301;p43"/>
          <p:cNvPicPr preferRelativeResize="0"/>
          <p:nvPr/>
        </p:nvPicPr>
        <p:blipFill>
          <a:blip r:embed="rId16">
            <a:alphaModFix/>
          </a:blip>
          <a:stretch>
            <a:fillRect/>
          </a:stretch>
        </p:blipFill>
        <p:spPr>
          <a:xfrm>
            <a:off x="2289919" y="4559850"/>
            <a:ext cx="346218" cy="439106"/>
          </a:xfrm>
          <a:prstGeom prst="rect">
            <a:avLst/>
          </a:prstGeom>
          <a:noFill/>
          <a:ln>
            <a:noFill/>
          </a:ln>
        </p:spPr>
      </p:pic>
      <p:pic>
        <p:nvPicPr>
          <p:cNvPr id="302" name="Google Shape;302;p43"/>
          <p:cNvPicPr preferRelativeResize="0"/>
          <p:nvPr/>
        </p:nvPicPr>
        <p:blipFill>
          <a:blip r:embed="rId17">
            <a:alphaModFix/>
          </a:blip>
          <a:stretch>
            <a:fillRect/>
          </a:stretch>
        </p:blipFill>
        <p:spPr>
          <a:xfrm>
            <a:off x="2882044" y="4567256"/>
            <a:ext cx="506661" cy="439106"/>
          </a:xfrm>
          <a:prstGeom prst="rect">
            <a:avLst/>
          </a:prstGeom>
          <a:noFill/>
          <a:ln>
            <a:noFill/>
          </a:ln>
        </p:spPr>
      </p:pic>
      <p:pic>
        <p:nvPicPr>
          <p:cNvPr id="303" name="Google Shape;303;p43"/>
          <p:cNvPicPr preferRelativeResize="0"/>
          <p:nvPr/>
        </p:nvPicPr>
        <p:blipFill rotWithShape="1">
          <a:blip r:embed="rId18">
            <a:alphaModFix/>
          </a:blip>
          <a:srcRect b="0" l="22432" r="0" t="0"/>
          <a:stretch/>
        </p:blipFill>
        <p:spPr>
          <a:xfrm>
            <a:off x="4014748" y="1900265"/>
            <a:ext cx="934894" cy="226117"/>
          </a:xfrm>
          <a:prstGeom prst="rect">
            <a:avLst/>
          </a:prstGeom>
          <a:noFill/>
          <a:ln>
            <a:noFill/>
          </a:ln>
        </p:spPr>
      </p:pic>
      <p:pic>
        <p:nvPicPr>
          <p:cNvPr id="304" name="Google Shape;304;p43"/>
          <p:cNvPicPr preferRelativeResize="0"/>
          <p:nvPr/>
        </p:nvPicPr>
        <p:blipFill>
          <a:blip r:embed="rId19">
            <a:alphaModFix/>
          </a:blip>
          <a:stretch>
            <a:fillRect/>
          </a:stretch>
        </p:blipFill>
        <p:spPr>
          <a:xfrm>
            <a:off x="4020197" y="3810760"/>
            <a:ext cx="396412" cy="251071"/>
          </a:xfrm>
          <a:prstGeom prst="rect">
            <a:avLst/>
          </a:prstGeom>
          <a:noFill/>
          <a:ln>
            <a:noFill/>
          </a:ln>
        </p:spPr>
      </p:pic>
      <p:pic>
        <p:nvPicPr>
          <p:cNvPr id="305" name="Google Shape;305;p43"/>
          <p:cNvPicPr preferRelativeResize="0"/>
          <p:nvPr/>
        </p:nvPicPr>
        <p:blipFill rotWithShape="1">
          <a:blip r:embed="rId20">
            <a:alphaModFix/>
          </a:blip>
          <a:srcRect b="0" l="0" r="0" t="0"/>
          <a:stretch/>
        </p:blipFill>
        <p:spPr>
          <a:xfrm>
            <a:off x="4552653" y="3748621"/>
            <a:ext cx="360732" cy="375372"/>
          </a:xfrm>
          <a:prstGeom prst="rect">
            <a:avLst/>
          </a:prstGeom>
          <a:noFill/>
          <a:ln>
            <a:noFill/>
          </a:ln>
        </p:spPr>
      </p:pic>
      <p:cxnSp>
        <p:nvCxnSpPr>
          <p:cNvPr id="306" name="Google Shape;306;p43"/>
          <p:cNvCxnSpPr/>
          <p:nvPr/>
        </p:nvCxnSpPr>
        <p:spPr>
          <a:xfrm>
            <a:off x="6765881" y="2134509"/>
            <a:ext cx="246900" cy="148200"/>
          </a:xfrm>
          <a:prstGeom prst="straightConnector1">
            <a:avLst/>
          </a:prstGeom>
          <a:noFill/>
          <a:ln cap="flat" cmpd="sng" w="38100">
            <a:solidFill>
              <a:srgbClr val="FF0000"/>
            </a:solidFill>
            <a:prstDash val="solid"/>
            <a:round/>
            <a:headEnd len="sm" w="sm" type="none"/>
            <a:tailEnd len="med" w="med" type="triangle"/>
          </a:ln>
        </p:spPr>
      </p:cxnSp>
      <p:cxnSp>
        <p:nvCxnSpPr>
          <p:cNvPr id="307" name="Google Shape;307;p43"/>
          <p:cNvCxnSpPr/>
          <p:nvPr/>
        </p:nvCxnSpPr>
        <p:spPr>
          <a:xfrm>
            <a:off x="7303031" y="2305997"/>
            <a:ext cx="246900" cy="148200"/>
          </a:xfrm>
          <a:prstGeom prst="straightConnector1">
            <a:avLst/>
          </a:prstGeom>
          <a:noFill/>
          <a:ln cap="flat" cmpd="sng" w="38100">
            <a:solidFill>
              <a:srgbClr val="FF0000"/>
            </a:solidFill>
            <a:prstDash val="solid"/>
            <a:round/>
            <a:headEnd len="sm" w="sm" type="none"/>
            <a:tailEnd len="med" w="med" type="triangle"/>
          </a:ln>
        </p:spPr>
      </p:cxnSp>
      <p:sp>
        <p:nvSpPr>
          <p:cNvPr id="308" name="Google Shape;308;p43"/>
          <p:cNvSpPr txBox="1"/>
          <p:nvPr/>
        </p:nvSpPr>
        <p:spPr>
          <a:xfrm>
            <a:off x="227824" y="3236250"/>
            <a:ext cx="3656400" cy="1716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900"/>
              <a:buFont typeface="Arial"/>
              <a:buNone/>
            </a:pPr>
            <a:r>
              <a:rPr lang="en" sz="1700">
                <a:solidFill>
                  <a:schemeClr val="dk1"/>
                </a:solidFill>
                <a:latin typeface="Anton"/>
                <a:ea typeface="Anton"/>
                <a:cs typeface="Anton"/>
                <a:sym typeface="Anton"/>
              </a:rPr>
              <a:t>Center Power in the </a:t>
            </a:r>
            <a:r>
              <a:rPr lang="en" sz="1700" u="sng">
                <a:solidFill>
                  <a:schemeClr val="hlink"/>
                </a:solidFill>
                <a:latin typeface="Anton"/>
                <a:ea typeface="Anton"/>
                <a:cs typeface="Anton"/>
                <a:sym typeface="Anton"/>
                <a:hlinkClick r:id="rId21"/>
              </a:rPr>
              <a:t>Neighborhoods</a:t>
            </a:r>
            <a:endParaRPr sz="1700">
              <a:solidFill>
                <a:schemeClr val="dk1"/>
              </a:solidFill>
              <a:latin typeface="Anton"/>
              <a:ea typeface="Anton"/>
              <a:cs typeface="Anton"/>
              <a:sym typeface="Anton"/>
            </a:endParaRPr>
          </a:p>
          <a:p>
            <a:pPr indent="0" lvl="0" marL="0" marR="0" rtl="0" algn="l">
              <a:lnSpc>
                <a:spcPct val="100000"/>
              </a:lnSpc>
              <a:spcBef>
                <a:spcPts val="0"/>
              </a:spcBef>
              <a:spcAft>
                <a:spcPts val="0"/>
              </a:spcAft>
              <a:buClr>
                <a:schemeClr val="dk1"/>
              </a:buClr>
              <a:buSzPts val="900"/>
              <a:buFont typeface="Arial"/>
              <a:buNone/>
            </a:pPr>
            <a:r>
              <a:t/>
            </a:r>
            <a:endParaRPr sz="300">
              <a:solidFill>
                <a:schemeClr val="dk1"/>
              </a:solidFill>
              <a:latin typeface="Anton"/>
              <a:ea typeface="Anton"/>
              <a:cs typeface="Anton"/>
              <a:sym typeface="Anton"/>
            </a:endParaRPr>
          </a:p>
          <a:p>
            <a:pPr indent="0" lvl="0" marL="0" marR="0" rtl="0" algn="l">
              <a:lnSpc>
                <a:spcPct val="100000"/>
              </a:lnSpc>
              <a:spcBef>
                <a:spcPts val="0"/>
              </a:spcBef>
              <a:spcAft>
                <a:spcPts val="0"/>
              </a:spcAft>
              <a:buClr>
                <a:schemeClr val="dk1"/>
              </a:buClr>
              <a:buSzPts val="900"/>
              <a:buFont typeface="Arial"/>
              <a:buNone/>
            </a:pPr>
            <a:r>
              <a:rPr lang="en" sz="1200">
                <a:solidFill>
                  <a:schemeClr val="dk1"/>
                </a:solidFill>
                <a:latin typeface="Inter"/>
                <a:ea typeface="Inter"/>
                <a:cs typeface="Inter"/>
                <a:sym typeface="Inter"/>
              </a:rPr>
              <a:t>&gt; Community driven parks decision-making</a:t>
            </a:r>
            <a:endParaRPr sz="1200">
              <a:solidFill>
                <a:schemeClr val="dk1"/>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t/>
            </a:r>
            <a:endParaRPr sz="500">
              <a:solidFill>
                <a:schemeClr val="dk1"/>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rPr lang="en" sz="1200">
                <a:solidFill>
                  <a:schemeClr val="dk1"/>
                </a:solidFill>
                <a:latin typeface="Inter"/>
                <a:ea typeface="Inter"/>
                <a:cs typeface="Inter"/>
                <a:sym typeface="Inter"/>
              </a:rPr>
              <a:t>&gt; Trust to solicit programs, allocate funds    </a:t>
            </a:r>
            <a:endParaRPr sz="1200">
              <a:solidFill>
                <a:schemeClr val="dk1"/>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rPr lang="en" sz="1200">
                <a:solidFill>
                  <a:schemeClr val="dk1"/>
                </a:solidFill>
                <a:latin typeface="Inter"/>
                <a:ea typeface="Inter"/>
                <a:cs typeface="Inter"/>
                <a:sym typeface="Inter"/>
              </a:rPr>
              <a:t>&amp; strengthen networks from grassroots up.</a:t>
            </a:r>
            <a:endParaRPr sz="1200">
              <a:solidFill>
                <a:schemeClr val="dk1"/>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t/>
            </a:r>
            <a:endParaRPr sz="500">
              <a:solidFill>
                <a:schemeClr val="dk1"/>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rPr lang="en" sz="1200">
                <a:solidFill>
                  <a:schemeClr val="dk1"/>
                </a:solidFill>
                <a:highlight>
                  <a:srgbClr val="FFE745"/>
                </a:highlight>
                <a:latin typeface="Inter"/>
                <a:ea typeface="Inter"/>
                <a:cs typeface="Inter"/>
                <a:sym typeface="Inter"/>
              </a:rPr>
              <a:t>&gt; </a:t>
            </a:r>
            <a:r>
              <a:rPr b="1" lang="en" sz="1200">
                <a:solidFill>
                  <a:schemeClr val="dk1"/>
                </a:solidFill>
                <a:highlight>
                  <a:srgbClr val="FFE745"/>
                </a:highlight>
                <a:latin typeface="Inter"/>
                <a:ea typeface="Inter"/>
                <a:cs typeface="Inter"/>
                <a:sym typeface="Inter"/>
              </a:rPr>
              <a:t>$200,000 to fund programming: April 20!</a:t>
            </a:r>
            <a:endParaRPr b="1" sz="1200">
              <a:solidFill>
                <a:schemeClr val="dk1"/>
              </a:solidFill>
              <a:highlight>
                <a:srgbClr val="FFE745"/>
              </a:highlight>
              <a:latin typeface="Inter"/>
              <a:ea typeface="Inter"/>
              <a:cs typeface="Inter"/>
              <a:sym typeface="Inter"/>
            </a:endParaRPr>
          </a:p>
          <a:p>
            <a:pPr indent="0" lvl="0" marL="0" marR="0" rtl="0" algn="l">
              <a:lnSpc>
                <a:spcPct val="100000"/>
              </a:lnSpc>
              <a:spcBef>
                <a:spcPts val="0"/>
              </a:spcBef>
              <a:spcAft>
                <a:spcPts val="0"/>
              </a:spcAft>
              <a:buClr>
                <a:schemeClr val="dk1"/>
              </a:buClr>
              <a:buSzPts val="900"/>
              <a:buFont typeface="Arial"/>
              <a:buNone/>
            </a:pPr>
            <a:r>
              <a:rPr i="0" lang="en" sz="1700" u="none" cap="none" strike="noStrike">
                <a:solidFill>
                  <a:schemeClr val="dk1"/>
                </a:solidFill>
                <a:latin typeface="Anton"/>
                <a:ea typeface="Anton"/>
                <a:cs typeface="Anton"/>
                <a:sym typeface="Anton"/>
              </a:rPr>
              <a:t> </a:t>
            </a:r>
            <a:endParaRPr i="0" sz="1700" u="none" cap="none" strike="noStrike">
              <a:solidFill>
                <a:schemeClr val="dk1"/>
              </a:solidFill>
              <a:latin typeface="Anton"/>
              <a:ea typeface="Anton"/>
              <a:cs typeface="Anton"/>
              <a:sym typeface="Anton"/>
            </a:endParaRPr>
          </a:p>
          <a:p>
            <a:pPr indent="0" lvl="0" marL="0" marR="0" rtl="0" algn="l">
              <a:lnSpc>
                <a:spcPct val="100000"/>
              </a:lnSpc>
              <a:spcBef>
                <a:spcPts val="0"/>
              </a:spcBef>
              <a:spcAft>
                <a:spcPts val="0"/>
              </a:spcAft>
              <a:buClr>
                <a:schemeClr val="dk1"/>
              </a:buClr>
              <a:buSzPts val="900"/>
              <a:buFont typeface="Arial"/>
              <a:buNone/>
            </a:pPr>
            <a:r>
              <a:t/>
            </a:r>
            <a:endParaRPr i="0" sz="1200" u="none" cap="none" strike="noStrike">
              <a:solidFill>
                <a:schemeClr val="dk1"/>
              </a:solidFill>
              <a:latin typeface="Inter"/>
              <a:ea typeface="Inter"/>
              <a:cs typeface="Inter"/>
              <a:sym typeface="Inter"/>
            </a:endParaRPr>
          </a:p>
        </p:txBody>
      </p:sp>
      <p:pic>
        <p:nvPicPr>
          <p:cNvPr id="309" name="Google Shape;309;p43"/>
          <p:cNvPicPr preferRelativeResize="0"/>
          <p:nvPr/>
        </p:nvPicPr>
        <p:blipFill>
          <a:blip r:embed="rId22">
            <a:alphaModFix/>
          </a:blip>
          <a:stretch>
            <a:fillRect/>
          </a:stretch>
        </p:blipFill>
        <p:spPr>
          <a:xfrm>
            <a:off x="1163813" y="4554434"/>
            <a:ext cx="937350" cy="449932"/>
          </a:xfrm>
          <a:prstGeom prst="rect">
            <a:avLst/>
          </a:prstGeom>
          <a:noFill/>
          <a:ln>
            <a:noFill/>
          </a:ln>
        </p:spPr>
      </p:pic>
      <p:pic>
        <p:nvPicPr>
          <p:cNvPr id="310" name="Google Shape;310;p43"/>
          <p:cNvPicPr preferRelativeResize="0"/>
          <p:nvPr/>
        </p:nvPicPr>
        <p:blipFill rotWithShape="1">
          <a:blip r:embed="rId23">
            <a:alphaModFix/>
          </a:blip>
          <a:srcRect b="0" l="0" r="0" t="0"/>
          <a:stretch/>
        </p:blipFill>
        <p:spPr>
          <a:xfrm>
            <a:off x="4020212" y="4207617"/>
            <a:ext cx="817853" cy="2510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119" name="Google Shape;119;p2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lnSpc>
                <a:spcPct val="107916"/>
              </a:lnSpc>
              <a:spcBef>
                <a:spcPts val="0"/>
              </a:spcBef>
              <a:spcAft>
                <a:spcPts val="0"/>
              </a:spcAft>
              <a:buNone/>
            </a:pPr>
            <a:r>
              <a:rPr lang="en" sz="1400">
                <a:solidFill>
                  <a:srgbClr val="000000"/>
                </a:solidFill>
                <a:latin typeface="Calibri"/>
                <a:ea typeface="Calibri"/>
                <a:cs typeface="Calibri"/>
                <a:sym typeface="Calibri"/>
              </a:rPr>
              <a:t>7:00 - 7:30 PM - Refreshments and Networking</a:t>
            </a:r>
            <a:endParaRPr sz="14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t/>
            </a:r>
            <a:endParaRPr sz="14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rPr lang="en" sz="1400">
                <a:solidFill>
                  <a:srgbClr val="000000"/>
                </a:solidFill>
                <a:latin typeface="Calibri"/>
                <a:ea typeface="Calibri"/>
                <a:cs typeface="Calibri"/>
                <a:sym typeface="Calibri"/>
              </a:rPr>
              <a:t>7:30 PM – Call to Order</a:t>
            </a:r>
            <a:endParaRPr sz="11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rPr b="1" lang="en" sz="1400">
                <a:solidFill>
                  <a:srgbClr val="000000"/>
                </a:solidFill>
                <a:latin typeface="Calibri"/>
                <a:ea typeface="Calibri"/>
                <a:cs typeface="Calibri"/>
                <a:sym typeface="Calibri"/>
              </a:rPr>
              <a:t>Agenda</a:t>
            </a:r>
            <a:endParaRPr b="1" sz="1400">
              <a:solidFill>
                <a:srgbClr val="000000"/>
              </a:solidFill>
              <a:latin typeface="Calibri"/>
              <a:ea typeface="Calibri"/>
              <a:cs typeface="Calibri"/>
              <a:sym typeface="Calibri"/>
            </a:endParaRPr>
          </a:p>
          <a:p>
            <a:pPr indent="-298450" lvl="0" marL="457200" rtl="0" algn="l">
              <a:lnSpc>
                <a:spcPct val="107916"/>
              </a:lnSpc>
              <a:spcBef>
                <a:spcPts val="0"/>
              </a:spcBef>
              <a:spcAft>
                <a:spcPts val="0"/>
              </a:spcAft>
              <a:buClr>
                <a:srgbClr val="000000"/>
              </a:buClr>
              <a:buSzPts val="1100"/>
              <a:buFont typeface="Calibri"/>
              <a:buAutoNum type="arabicPeriod"/>
            </a:pPr>
            <a:r>
              <a:rPr lang="en" sz="1100">
                <a:solidFill>
                  <a:srgbClr val="000000"/>
                </a:solidFill>
                <a:latin typeface="Calibri"/>
                <a:ea typeface="Calibri"/>
                <a:cs typeface="Calibri"/>
                <a:sym typeface="Calibri"/>
              </a:rPr>
              <a:t>Welcome – Michael Reiskind, Board President</a:t>
            </a:r>
            <a:endParaRPr sz="1100">
              <a:solidFill>
                <a:srgbClr val="000000"/>
              </a:solidFill>
              <a:latin typeface="Calibri"/>
              <a:ea typeface="Calibri"/>
              <a:cs typeface="Calibri"/>
              <a:sym typeface="Calibri"/>
            </a:endParaRPr>
          </a:p>
          <a:p>
            <a:pPr indent="-298450" lvl="0" marL="457200" rtl="0" algn="l">
              <a:lnSpc>
                <a:spcPct val="107916"/>
              </a:lnSpc>
              <a:spcBef>
                <a:spcPts val="0"/>
              </a:spcBef>
              <a:spcAft>
                <a:spcPts val="0"/>
              </a:spcAft>
              <a:buClr>
                <a:srgbClr val="000000"/>
              </a:buClr>
              <a:buSzPts val="1100"/>
              <a:buFont typeface="Calibri"/>
              <a:buAutoNum type="arabicPeriod"/>
            </a:pPr>
            <a:r>
              <a:rPr lang="en" sz="1100">
                <a:solidFill>
                  <a:srgbClr val="000000"/>
                </a:solidFill>
                <a:latin typeface="Calibri"/>
                <a:ea typeface="Calibri"/>
                <a:cs typeface="Calibri"/>
                <a:sym typeface="Calibri"/>
              </a:rPr>
              <a:t>Financial Report</a:t>
            </a:r>
            <a:endParaRPr sz="1100">
              <a:solidFill>
                <a:srgbClr val="000000"/>
              </a:solidFill>
              <a:latin typeface="Calibri"/>
              <a:ea typeface="Calibri"/>
              <a:cs typeface="Calibri"/>
              <a:sym typeface="Calibri"/>
            </a:endParaRPr>
          </a:p>
          <a:p>
            <a:pPr indent="-298450" lvl="0" marL="457200" rtl="0" algn="l">
              <a:lnSpc>
                <a:spcPct val="107916"/>
              </a:lnSpc>
              <a:spcBef>
                <a:spcPts val="0"/>
              </a:spcBef>
              <a:spcAft>
                <a:spcPts val="0"/>
              </a:spcAft>
              <a:buClr>
                <a:srgbClr val="000000"/>
              </a:buClr>
              <a:buSzPts val="1100"/>
              <a:buFont typeface="Calibri"/>
              <a:buAutoNum type="arabicPeriod"/>
            </a:pPr>
            <a:r>
              <a:rPr lang="en" sz="1100">
                <a:solidFill>
                  <a:srgbClr val="000000"/>
                </a:solidFill>
                <a:latin typeface="Calibri"/>
                <a:ea typeface="Calibri"/>
                <a:cs typeface="Calibri"/>
                <a:sym typeface="Calibri"/>
              </a:rPr>
              <a:t>Featured Speaker - Segun Idowu, Chief of Economic Opportunity &amp; Inclusion, City of Boston</a:t>
            </a:r>
            <a:endParaRPr sz="1100">
              <a:solidFill>
                <a:srgbClr val="000000"/>
              </a:solidFill>
              <a:latin typeface="Calibri"/>
              <a:ea typeface="Calibri"/>
              <a:cs typeface="Calibri"/>
              <a:sym typeface="Calibri"/>
            </a:endParaRPr>
          </a:p>
          <a:p>
            <a:pPr indent="-298450" lvl="0" marL="457200" rtl="0" algn="l">
              <a:lnSpc>
                <a:spcPct val="107916"/>
              </a:lnSpc>
              <a:spcBef>
                <a:spcPts val="0"/>
              </a:spcBef>
              <a:spcAft>
                <a:spcPts val="0"/>
              </a:spcAft>
              <a:buClr>
                <a:srgbClr val="000000"/>
              </a:buClr>
              <a:buSzPts val="1100"/>
              <a:buFont typeface="Calibri"/>
              <a:buAutoNum type="arabicPeriod"/>
            </a:pPr>
            <a:r>
              <a:rPr lang="en" sz="1100">
                <a:solidFill>
                  <a:srgbClr val="000000"/>
                </a:solidFill>
                <a:latin typeface="Calibri"/>
                <a:ea typeface="Calibri"/>
                <a:cs typeface="Calibri"/>
                <a:sym typeface="Calibri"/>
              </a:rPr>
              <a:t>Old Business</a:t>
            </a:r>
            <a:endParaRPr sz="1100">
              <a:solidFill>
                <a:srgbClr val="000000"/>
              </a:solidFill>
              <a:latin typeface="Calibri"/>
              <a:ea typeface="Calibri"/>
              <a:cs typeface="Calibri"/>
              <a:sym typeface="Calibri"/>
            </a:endParaRPr>
          </a:p>
          <a:p>
            <a:pPr indent="-298450" lvl="0" marL="457200" rtl="0" algn="l">
              <a:lnSpc>
                <a:spcPct val="107916"/>
              </a:lnSpc>
              <a:spcBef>
                <a:spcPts val="0"/>
              </a:spcBef>
              <a:spcAft>
                <a:spcPts val="0"/>
              </a:spcAft>
              <a:buClr>
                <a:srgbClr val="000000"/>
              </a:buClr>
              <a:buSzPts val="1100"/>
              <a:buFont typeface="Calibri"/>
              <a:buAutoNum type="arabicPeriod"/>
            </a:pPr>
            <a:r>
              <a:rPr lang="en" sz="1100">
                <a:solidFill>
                  <a:srgbClr val="000000"/>
                </a:solidFill>
                <a:latin typeface="Calibri"/>
                <a:ea typeface="Calibri"/>
                <a:cs typeface="Calibri"/>
                <a:sym typeface="Calibri"/>
              </a:rPr>
              <a:t>New Business</a:t>
            </a:r>
            <a:endParaRPr sz="11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rPr lang="en" sz="1400">
                <a:solidFill>
                  <a:srgbClr val="000000"/>
                </a:solidFill>
                <a:latin typeface="Calibri"/>
                <a:ea typeface="Calibri"/>
                <a:cs typeface="Calibri"/>
                <a:sym typeface="Calibri"/>
              </a:rPr>
              <a:t>Upcoming Events in JP Centre/South</a:t>
            </a:r>
            <a:endParaRPr sz="14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rPr lang="en" sz="1400">
                <a:solidFill>
                  <a:srgbClr val="E27233"/>
                </a:solidFill>
                <a:latin typeface="Calibri"/>
                <a:ea typeface="Calibri"/>
                <a:cs typeface="Calibri"/>
                <a:sym typeface="Calibri"/>
              </a:rPr>
              <a:t>Text JPCSMS to 22828 to join our newsletter for updates.</a:t>
            </a:r>
            <a:endParaRPr sz="11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lnSpc>
                <a:spcPct val="107916"/>
              </a:lnSpc>
              <a:spcBef>
                <a:spcPts val="0"/>
              </a:spcBef>
              <a:spcAft>
                <a:spcPts val="0"/>
              </a:spcAft>
              <a:buNone/>
            </a:pPr>
            <a:r>
              <a:rPr lang="en" sz="1400">
                <a:solidFill>
                  <a:srgbClr val="000000"/>
                </a:solidFill>
                <a:latin typeface="Calibri"/>
                <a:ea typeface="Calibri"/>
                <a:cs typeface="Calibri"/>
                <a:sym typeface="Calibri"/>
              </a:rPr>
              <a:t>8:30 PM - Refreshments and Networking</a:t>
            </a:r>
            <a:endParaRPr sz="110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grpSp>
        <p:nvGrpSpPr>
          <p:cNvPr id="316" name="Google Shape;316;p44"/>
          <p:cNvGrpSpPr/>
          <p:nvPr/>
        </p:nvGrpSpPr>
        <p:grpSpPr>
          <a:xfrm>
            <a:off x="242210" y="4559846"/>
            <a:ext cx="8670493" cy="439103"/>
            <a:chOff x="251827" y="6003595"/>
            <a:chExt cx="11560658" cy="585470"/>
          </a:xfrm>
        </p:grpSpPr>
        <p:pic>
          <p:nvPicPr>
            <p:cNvPr id="317" name="Google Shape;317;p44"/>
            <p:cNvPicPr preferRelativeResize="0"/>
            <p:nvPr/>
          </p:nvPicPr>
          <p:blipFill rotWithShape="1">
            <a:blip r:embed="rId3">
              <a:alphaModFix/>
            </a:blip>
            <a:srcRect b="0" l="0" r="0" t="0"/>
            <a:stretch/>
          </p:blipFill>
          <p:spPr>
            <a:xfrm>
              <a:off x="251827" y="6003595"/>
              <a:ext cx="908050" cy="572135"/>
            </a:xfrm>
            <a:prstGeom prst="rect">
              <a:avLst/>
            </a:prstGeom>
            <a:noFill/>
            <a:ln>
              <a:noFill/>
            </a:ln>
          </p:spPr>
        </p:pic>
        <p:pic>
          <p:nvPicPr>
            <p:cNvPr id="318" name="Google Shape;318;p44"/>
            <p:cNvPicPr preferRelativeResize="0"/>
            <p:nvPr/>
          </p:nvPicPr>
          <p:blipFill rotWithShape="1">
            <a:blip r:embed="rId4">
              <a:alphaModFix/>
            </a:blip>
            <a:srcRect b="0" l="0" r="0" t="0"/>
            <a:stretch/>
          </p:blipFill>
          <p:spPr>
            <a:xfrm>
              <a:off x="9622370" y="6003595"/>
              <a:ext cx="2190115" cy="585470"/>
            </a:xfrm>
            <a:prstGeom prst="rect">
              <a:avLst/>
            </a:prstGeom>
            <a:noFill/>
            <a:ln>
              <a:noFill/>
            </a:ln>
          </p:spPr>
        </p:pic>
      </p:grpSp>
      <p:pic>
        <p:nvPicPr>
          <p:cNvPr id="319" name="Google Shape;319;p44"/>
          <p:cNvPicPr preferRelativeResize="0"/>
          <p:nvPr/>
        </p:nvPicPr>
        <p:blipFill>
          <a:blip r:embed="rId5">
            <a:alphaModFix/>
          </a:blip>
          <a:stretch>
            <a:fillRect/>
          </a:stretch>
        </p:blipFill>
        <p:spPr>
          <a:xfrm>
            <a:off x="2289919" y="4559850"/>
            <a:ext cx="346218" cy="439106"/>
          </a:xfrm>
          <a:prstGeom prst="rect">
            <a:avLst/>
          </a:prstGeom>
          <a:noFill/>
          <a:ln>
            <a:noFill/>
          </a:ln>
        </p:spPr>
      </p:pic>
      <p:pic>
        <p:nvPicPr>
          <p:cNvPr id="320" name="Google Shape;320;p44"/>
          <p:cNvPicPr preferRelativeResize="0"/>
          <p:nvPr/>
        </p:nvPicPr>
        <p:blipFill>
          <a:blip r:embed="rId6">
            <a:alphaModFix/>
          </a:blip>
          <a:stretch>
            <a:fillRect/>
          </a:stretch>
        </p:blipFill>
        <p:spPr>
          <a:xfrm>
            <a:off x="2882044" y="4567256"/>
            <a:ext cx="506661" cy="439106"/>
          </a:xfrm>
          <a:prstGeom prst="rect">
            <a:avLst/>
          </a:prstGeom>
          <a:noFill/>
          <a:ln>
            <a:noFill/>
          </a:ln>
        </p:spPr>
      </p:pic>
      <p:sp>
        <p:nvSpPr>
          <p:cNvPr id="321" name="Google Shape;321;p44"/>
          <p:cNvSpPr txBox="1"/>
          <p:nvPr/>
        </p:nvSpPr>
        <p:spPr>
          <a:xfrm>
            <a:off x="441656" y="383663"/>
            <a:ext cx="8511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lang="en" sz="2100">
                <a:solidFill>
                  <a:schemeClr val="dk1"/>
                </a:solidFill>
                <a:latin typeface="Anton"/>
                <a:ea typeface="Anton"/>
                <a:cs typeface="Anton"/>
                <a:sym typeface="Anton"/>
              </a:rPr>
              <a:t>PUBLIC DIALOGUES</a:t>
            </a:r>
            <a:r>
              <a:rPr i="0" lang="en" sz="2100" u="none" cap="none" strike="noStrike">
                <a:solidFill>
                  <a:schemeClr val="dk1"/>
                </a:solidFill>
                <a:latin typeface="Anton"/>
                <a:ea typeface="Anton"/>
                <a:cs typeface="Anton"/>
                <a:sym typeface="Anton"/>
              </a:rPr>
              <a:t> </a:t>
            </a:r>
            <a:endParaRPr i="0" sz="2100" u="none" cap="none" strike="noStrike">
              <a:solidFill>
                <a:srgbClr val="000000"/>
              </a:solidFill>
              <a:latin typeface="Anton"/>
              <a:ea typeface="Anton"/>
              <a:cs typeface="Anton"/>
              <a:sym typeface="Anton"/>
            </a:endParaRPr>
          </a:p>
        </p:txBody>
      </p:sp>
      <p:sp>
        <p:nvSpPr>
          <p:cNvPr id="322" name="Google Shape;322;p44"/>
          <p:cNvSpPr txBox="1"/>
          <p:nvPr/>
        </p:nvSpPr>
        <p:spPr>
          <a:xfrm>
            <a:off x="470813" y="995213"/>
            <a:ext cx="2295300" cy="3263100"/>
          </a:xfrm>
          <a:prstGeom prst="rect">
            <a:avLst/>
          </a:prstGeom>
          <a:noFill/>
          <a:ln>
            <a:noFill/>
          </a:ln>
        </p:spPr>
        <p:txBody>
          <a:bodyPr anchorCtr="0" anchor="t" bIns="68575" lIns="68575" spcFirstLastPara="1" rIns="68575" wrap="square" tIns="68575">
            <a:spAutoFit/>
          </a:bodyPr>
          <a:lstStyle/>
          <a:p>
            <a:pPr indent="0" lvl="0" marL="0" rtl="0" algn="l">
              <a:spcBef>
                <a:spcPts val="900"/>
              </a:spcBef>
              <a:spcAft>
                <a:spcPts val="0"/>
              </a:spcAft>
              <a:buNone/>
            </a:pPr>
            <a:r>
              <a:rPr lang="en" sz="1200">
                <a:solidFill>
                  <a:schemeClr val="dk1"/>
                </a:solidFill>
                <a:latin typeface="Inter"/>
                <a:ea typeface="Inter"/>
                <a:cs typeface="Inter"/>
                <a:sym typeface="Inter"/>
              </a:rPr>
              <a:t>&gt; Free Discussions guided by a community voice focused on Shared Use, Shared Health or Shared Power in Parks &amp; Public Space through the lens of Justice, Equity, Diversity &amp; Inclusion (JEDI).</a:t>
            </a:r>
            <a:endParaRPr sz="1200">
              <a:solidFill>
                <a:schemeClr val="dk1"/>
              </a:solidFill>
              <a:latin typeface="Inter"/>
              <a:ea typeface="Inter"/>
              <a:cs typeface="Inter"/>
              <a:sym typeface="Inter"/>
            </a:endParaRPr>
          </a:p>
          <a:p>
            <a:pPr indent="0" lvl="0" marL="0" rtl="0" algn="l">
              <a:spcBef>
                <a:spcPts val="900"/>
              </a:spcBef>
              <a:spcAft>
                <a:spcPts val="0"/>
              </a:spcAft>
              <a:buNone/>
            </a:pPr>
            <a:r>
              <a:rPr lang="en" sz="1200">
                <a:solidFill>
                  <a:schemeClr val="dk1"/>
                </a:solidFill>
                <a:latin typeface="Inter"/>
                <a:ea typeface="Inter"/>
                <a:cs typeface="Inter"/>
                <a:sym typeface="Inter"/>
              </a:rPr>
              <a:t>&gt; Monthly on 3rd Wednesday: 6-7pm on Zoom</a:t>
            </a:r>
            <a:endParaRPr sz="1200">
              <a:solidFill>
                <a:schemeClr val="dk1"/>
              </a:solidFill>
              <a:latin typeface="Inter"/>
              <a:ea typeface="Inter"/>
              <a:cs typeface="Inter"/>
              <a:sym typeface="Inter"/>
            </a:endParaRPr>
          </a:p>
          <a:p>
            <a:pPr indent="0" lvl="0" marL="0" rtl="0" algn="l">
              <a:spcBef>
                <a:spcPts val="900"/>
              </a:spcBef>
              <a:spcAft>
                <a:spcPts val="0"/>
              </a:spcAft>
              <a:buNone/>
            </a:pPr>
            <a:r>
              <a:rPr lang="en" sz="1200">
                <a:solidFill>
                  <a:schemeClr val="dk1"/>
                </a:solidFill>
                <a:latin typeface="Inter"/>
                <a:ea typeface="Inter"/>
                <a:cs typeface="Inter"/>
                <a:sym typeface="Inter"/>
              </a:rPr>
              <a:t>&gt; </a:t>
            </a:r>
            <a:r>
              <a:rPr lang="en" sz="1200" u="sng">
                <a:solidFill>
                  <a:schemeClr val="hlink"/>
                </a:solidFill>
                <a:latin typeface="Inter"/>
                <a:ea typeface="Inter"/>
                <a:cs typeface="Inter"/>
                <a:sym typeface="Inter"/>
                <a:hlinkClick r:id="rId7"/>
              </a:rPr>
              <a:t>Register</a:t>
            </a:r>
            <a:r>
              <a:rPr lang="en" sz="1200">
                <a:solidFill>
                  <a:schemeClr val="dk1"/>
                </a:solidFill>
                <a:latin typeface="Inter"/>
                <a:ea typeface="Inter"/>
                <a:cs typeface="Inter"/>
                <a:sym typeface="Inter"/>
              </a:rPr>
              <a:t> for the next    </a:t>
            </a:r>
            <a:r>
              <a:rPr lang="en" sz="1200">
                <a:solidFill>
                  <a:schemeClr val="dk1"/>
                </a:solidFill>
                <a:highlight>
                  <a:srgbClr val="FFE745"/>
                </a:highlight>
                <a:latin typeface="Inter"/>
                <a:ea typeface="Inter"/>
                <a:cs typeface="Inter"/>
                <a:sym typeface="Inter"/>
              </a:rPr>
              <a:t>Public Dialogue: April 20</a:t>
            </a:r>
            <a:endParaRPr sz="1200">
              <a:solidFill>
                <a:schemeClr val="dk1"/>
              </a:solidFill>
              <a:highlight>
                <a:srgbClr val="FFE745"/>
              </a:highlight>
              <a:latin typeface="Inter"/>
              <a:ea typeface="Inter"/>
              <a:cs typeface="Inter"/>
              <a:sym typeface="Inter"/>
            </a:endParaRPr>
          </a:p>
          <a:p>
            <a:pPr indent="0" lvl="0" marL="0" rtl="0" algn="l">
              <a:spcBef>
                <a:spcPts val="900"/>
              </a:spcBef>
              <a:spcAft>
                <a:spcPts val="0"/>
              </a:spcAft>
              <a:buClr>
                <a:schemeClr val="dk1"/>
              </a:buClr>
              <a:buSzPts val="800"/>
              <a:buFont typeface="Arial"/>
              <a:buNone/>
            </a:pPr>
            <a:r>
              <a:rPr lang="en" sz="1200">
                <a:solidFill>
                  <a:schemeClr val="dk1"/>
                </a:solidFill>
                <a:latin typeface="Inter"/>
                <a:ea typeface="Inter"/>
                <a:cs typeface="Inter"/>
                <a:sym typeface="Inter"/>
              </a:rPr>
              <a:t>&gt; </a:t>
            </a:r>
            <a:r>
              <a:rPr lang="en" sz="1200" u="sng">
                <a:solidFill>
                  <a:schemeClr val="hlink"/>
                </a:solidFill>
                <a:latin typeface="Inter"/>
                <a:ea typeface="Inter"/>
                <a:cs typeface="Inter"/>
                <a:sym typeface="Inter"/>
                <a:hlinkClick r:id="rId8"/>
              </a:rPr>
              <a:t>VIDEO of Public Dialogue #1</a:t>
            </a:r>
            <a:endParaRPr sz="1200">
              <a:solidFill>
                <a:schemeClr val="dk1"/>
              </a:solidFill>
              <a:latin typeface="Inter"/>
              <a:ea typeface="Inter"/>
              <a:cs typeface="Inter"/>
              <a:sym typeface="Inter"/>
            </a:endParaRPr>
          </a:p>
          <a:p>
            <a:pPr indent="0" lvl="0" marL="0" rtl="0" algn="l">
              <a:spcBef>
                <a:spcPts val="900"/>
              </a:spcBef>
              <a:spcAft>
                <a:spcPts val="0"/>
              </a:spcAft>
              <a:buClr>
                <a:schemeClr val="dk1"/>
              </a:buClr>
              <a:buSzPts val="15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t/>
            </a:r>
            <a:endParaRPr b="1" sz="1700">
              <a:solidFill>
                <a:schemeClr val="dk1"/>
              </a:solidFill>
              <a:latin typeface="Anton"/>
              <a:ea typeface="Anton"/>
              <a:cs typeface="Anton"/>
              <a:sym typeface="Anton"/>
            </a:endParaRPr>
          </a:p>
        </p:txBody>
      </p:sp>
      <p:pic>
        <p:nvPicPr>
          <p:cNvPr id="323" name="Google Shape;323;p44"/>
          <p:cNvPicPr preferRelativeResize="0"/>
          <p:nvPr/>
        </p:nvPicPr>
        <p:blipFill>
          <a:blip r:embed="rId9">
            <a:alphaModFix/>
          </a:blip>
          <a:stretch>
            <a:fillRect/>
          </a:stretch>
        </p:blipFill>
        <p:spPr>
          <a:xfrm>
            <a:off x="1163813" y="4554434"/>
            <a:ext cx="937350" cy="449932"/>
          </a:xfrm>
          <a:prstGeom prst="rect">
            <a:avLst/>
          </a:prstGeom>
          <a:noFill/>
          <a:ln>
            <a:noFill/>
          </a:ln>
        </p:spPr>
      </p:pic>
      <p:pic>
        <p:nvPicPr>
          <p:cNvPr id="324" name="Google Shape;324;p44"/>
          <p:cNvPicPr preferRelativeResize="0"/>
          <p:nvPr/>
        </p:nvPicPr>
        <p:blipFill>
          <a:blip r:embed="rId10">
            <a:alphaModFix/>
          </a:blip>
          <a:stretch>
            <a:fillRect/>
          </a:stretch>
        </p:blipFill>
        <p:spPr>
          <a:xfrm>
            <a:off x="2860275" y="986426"/>
            <a:ext cx="6052425" cy="3213022"/>
          </a:xfrm>
          <a:prstGeom prst="rect">
            <a:avLst/>
          </a:prstGeom>
          <a:noFill/>
          <a:ln>
            <a:noFill/>
          </a:ln>
        </p:spPr>
      </p:pic>
      <p:sp>
        <p:nvSpPr>
          <p:cNvPr id="325" name="Google Shape;325;p44"/>
          <p:cNvSpPr txBox="1"/>
          <p:nvPr/>
        </p:nvSpPr>
        <p:spPr>
          <a:xfrm>
            <a:off x="4320900" y="233588"/>
            <a:ext cx="2250000" cy="623400"/>
          </a:xfrm>
          <a:prstGeom prst="rect">
            <a:avLst/>
          </a:prstGeom>
          <a:noFill/>
          <a:ln>
            <a:noFill/>
          </a:ln>
        </p:spPr>
        <p:txBody>
          <a:bodyPr anchorCtr="0" anchor="t" bIns="68575" lIns="68575" spcFirstLastPara="1" rIns="68575" wrap="square" tIns="68575">
            <a:spAutoFit/>
          </a:bodyPr>
          <a:lstStyle/>
          <a:p>
            <a:pPr indent="0" lvl="0" marL="342900" rtl="0" algn="l">
              <a:spcBef>
                <a:spcPts val="900"/>
              </a:spcBef>
              <a:spcAft>
                <a:spcPts val="0"/>
              </a:spcAft>
              <a:buNone/>
            </a:pPr>
            <a:r>
              <a:t/>
            </a:r>
            <a:endParaRPr sz="1200">
              <a:solidFill>
                <a:schemeClr val="dk1"/>
              </a:solidFill>
              <a:latin typeface="Inter"/>
              <a:ea typeface="Inter"/>
              <a:cs typeface="Inter"/>
              <a:sym typeface="Inter"/>
            </a:endParaRPr>
          </a:p>
          <a:p>
            <a:pPr indent="0" lvl="0" marL="0" rtl="0" algn="l">
              <a:spcBef>
                <a:spcPts val="900"/>
              </a:spcBef>
              <a:spcAft>
                <a:spcPts val="0"/>
              </a:spcAft>
              <a:buNone/>
            </a:pPr>
            <a:r>
              <a:t/>
            </a:r>
            <a:endParaRPr sz="1200">
              <a:solidFill>
                <a:schemeClr val="dk1"/>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grpSp>
        <p:nvGrpSpPr>
          <p:cNvPr id="331" name="Google Shape;331;p45"/>
          <p:cNvGrpSpPr/>
          <p:nvPr/>
        </p:nvGrpSpPr>
        <p:grpSpPr>
          <a:xfrm>
            <a:off x="242210" y="4559846"/>
            <a:ext cx="8670493" cy="439103"/>
            <a:chOff x="251827" y="6003595"/>
            <a:chExt cx="11560658" cy="585470"/>
          </a:xfrm>
        </p:grpSpPr>
        <p:pic>
          <p:nvPicPr>
            <p:cNvPr id="332" name="Google Shape;332;p45"/>
            <p:cNvPicPr preferRelativeResize="0"/>
            <p:nvPr/>
          </p:nvPicPr>
          <p:blipFill rotWithShape="1">
            <a:blip r:embed="rId3">
              <a:alphaModFix/>
            </a:blip>
            <a:srcRect b="0" l="0" r="0" t="0"/>
            <a:stretch/>
          </p:blipFill>
          <p:spPr>
            <a:xfrm>
              <a:off x="251827" y="6003595"/>
              <a:ext cx="908050" cy="572135"/>
            </a:xfrm>
            <a:prstGeom prst="rect">
              <a:avLst/>
            </a:prstGeom>
            <a:noFill/>
            <a:ln>
              <a:noFill/>
            </a:ln>
          </p:spPr>
        </p:pic>
        <p:pic>
          <p:nvPicPr>
            <p:cNvPr id="333" name="Google Shape;333;p45"/>
            <p:cNvPicPr preferRelativeResize="0"/>
            <p:nvPr/>
          </p:nvPicPr>
          <p:blipFill rotWithShape="1">
            <a:blip r:embed="rId4">
              <a:alphaModFix/>
            </a:blip>
            <a:srcRect b="0" l="0" r="0" t="0"/>
            <a:stretch/>
          </p:blipFill>
          <p:spPr>
            <a:xfrm>
              <a:off x="9622370" y="6003595"/>
              <a:ext cx="2190115" cy="585470"/>
            </a:xfrm>
            <a:prstGeom prst="rect">
              <a:avLst/>
            </a:prstGeom>
            <a:noFill/>
            <a:ln>
              <a:noFill/>
            </a:ln>
          </p:spPr>
        </p:pic>
      </p:grpSp>
      <p:pic>
        <p:nvPicPr>
          <p:cNvPr id="334" name="Google Shape;334;p45"/>
          <p:cNvPicPr preferRelativeResize="0"/>
          <p:nvPr/>
        </p:nvPicPr>
        <p:blipFill>
          <a:blip r:embed="rId5">
            <a:alphaModFix/>
          </a:blip>
          <a:stretch>
            <a:fillRect/>
          </a:stretch>
        </p:blipFill>
        <p:spPr>
          <a:xfrm>
            <a:off x="2289919" y="4559850"/>
            <a:ext cx="346218" cy="439106"/>
          </a:xfrm>
          <a:prstGeom prst="rect">
            <a:avLst/>
          </a:prstGeom>
          <a:noFill/>
          <a:ln>
            <a:noFill/>
          </a:ln>
        </p:spPr>
      </p:pic>
      <p:pic>
        <p:nvPicPr>
          <p:cNvPr id="335" name="Google Shape;335;p45"/>
          <p:cNvPicPr preferRelativeResize="0"/>
          <p:nvPr/>
        </p:nvPicPr>
        <p:blipFill>
          <a:blip r:embed="rId6">
            <a:alphaModFix/>
          </a:blip>
          <a:stretch>
            <a:fillRect/>
          </a:stretch>
        </p:blipFill>
        <p:spPr>
          <a:xfrm>
            <a:off x="2882044" y="4567256"/>
            <a:ext cx="506661" cy="439106"/>
          </a:xfrm>
          <a:prstGeom prst="rect">
            <a:avLst/>
          </a:prstGeom>
          <a:noFill/>
          <a:ln>
            <a:noFill/>
          </a:ln>
        </p:spPr>
      </p:pic>
      <p:sp>
        <p:nvSpPr>
          <p:cNvPr id="336" name="Google Shape;336;p45"/>
          <p:cNvSpPr txBox="1"/>
          <p:nvPr/>
        </p:nvSpPr>
        <p:spPr>
          <a:xfrm>
            <a:off x="441656" y="383663"/>
            <a:ext cx="8511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lang="en" sz="2100">
                <a:solidFill>
                  <a:schemeClr val="dk1"/>
                </a:solidFill>
                <a:latin typeface="Anton"/>
                <a:ea typeface="Anton"/>
                <a:cs typeface="Anton"/>
                <a:sym typeface="Anton"/>
              </a:rPr>
              <a:t>PARKS AS PLATFORM</a:t>
            </a:r>
            <a:r>
              <a:rPr i="0" lang="en" sz="2100" u="none" cap="none" strike="noStrike">
                <a:solidFill>
                  <a:schemeClr val="dk1"/>
                </a:solidFill>
                <a:latin typeface="Anton"/>
                <a:ea typeface="Anton"/>
                <a:cs typeface="Anton"/>
                <a:sym typeface="Anton"/>
              </a:rPr>
              <a:t> </a:t>
            </a:r>
            <a:endParaRPr i="0" sz="2100" u="none" cap="none" strike="noStrike">
              <a:solidFill>
                <a:srgbClr val="000000"/>
              </a:solidFill>
              <a:latin typeface="Anton"/>
              <a:ea typeface="Anton"/>
              <a:cs typeface="Anton"/>
              <a:sym typeface="Anton"/>
            </a:endParaRPr>
          </a:p>
        </p:txBody>
      </p:sp>
      <p:sp>
        <p:nvSpPr>
          <p:cNvPr id="337" name="Google Shape;337;p45"/>
          <p:cNvSpPr txBox="1"/>
          <p:nvPr/>
        </p:nvSpPr>
        <p:spPr>
          <a:xfrm>
            <a:off x="462375" y="871275"/>
            <a:ext cx="3806100" cy="21795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Clr>
                <a:schemeClr val="dk1"/>
              </a:buClr>
              <a:buSzPts val="800"/>
              <a:buFont typeface="Arial"/>
              <a:buNone/>
            </a:pPr>
            <a:r>
              <a:rPr lang="en" sz="1300">
                <a:solidFill>
                  <a:schemeClr val="dk1"/>
                </a:solidFill>
                <a:highlight>
                  <a:srgbClr val="FFFFFF"/>
                </a:highlight>
                <a:latin typeface="Inter"/>
                <a:ea typeface="Inter"/>
                <a:cs typeface="Inter"/>
                <a:sym typeface="Inter"/>
              </a:rPr>
              <a:t>For Olmsted Now, Greater Boston’s bicentennial of the birth of Frederick Law Olmsted, the Emerald Necklace Conservancy will expand its annual </a:t>
            </a:r>
            <a:r>
              <a:rPr i="1" lang="en" sz="1300">
                <a:solidFill>
                  <a:schemeClr val="dk1"/>
                </a:solidFill>
                <a:highlight>
                  <a:srgbClr val="FFFFFF"/>
                </a:highlight>
                <a:latin typeface="Inter"/>
                <a:ea typeface="Inter"/>
                <a:cs typeface="Inter"/>
                <a:sym typeface="Inter"/>
              </a:rPr>
              <a:t>Summer on the Emerald Necklace</a:t>
            </a:r>
            <a:r>
              <a:rPr lang="en" sz="1300">
                <a:solidFill>
                  <a:schemeClr val="dk1"/>
                </a:solidFill>
                <a:highlight>
                  <a:srgbClr val="FFFFFF"/>
                </a:highlight>
                <a:latin typeface="Inter"/>
                <a:ea typeface="Inter"/>
                <a:cs typeface="Inter"/>
                <a:sym typeface="Inter"/>
              </a:rPr>
              <a:t> series into a shared resource for Bicentennial partners to animate the Necklace parks with community-generated public events—</a:t>
            </a:r>
            <a:r>
              <a:rPr b="1" lang="en" sz="1300">
                <a:solidFill>
                  <a:schemeClr val="dk1"/>
                </a:solidFill>
                <a:highlight>
                  <a:srgbClr val="FFFFFF"/>
                </a:highlight>
                <a:latin typeface="Inter"/>
                <a:ea typeface="Inter"/>
                <a:cs typeface="Inter"/>
                <a:sym typeface="Inter"/>
              </a:rPr>
              <a:t>Parks as Platform</a:t>
            </a:r>
            <a:r>
              <a:rPr lang="en" sz="1300">
                <a:solidFill>
                  <a:schemeClr val="dk1"/>
                </a:solidFill>
                <a:highlight>
                  <a:srgbClr val="FFFFFF"/>
                </a:highlight>
                <a:latin typeface="Inter"/>
                <a:ea typeface="Inter"/>
                <a:cs typeface="Inter"/>
                <a:sym typeface="Inter"/>
              </a:rPr>
              <a:t>.  </a:t>
            </a:r>
            <a:endParaRPr sz="1300">
              <a:solidFill>
                <a:schemeClr val="dk1"/>
              </a:solidFill>
              <a:highlight>
                <a:srgbClr val="FFFFFF"/>
              </a:highlight>
              <a:latin typeface="Inter"/>
              <a:ea typeface="Inter"/>
              <a:cs typeface="Inter"/>
              <a:sym typeface="Inter"/>
            </a:endParaRPr>
          </a:p>
          <a:p>
            <a:pPr indent="0" lvl="0" marL="0" rtl="0" algn="l">
              <a:lnSpc>
                <a:spcPct val="115000"/>
              </a:lnSpc>
              <a:spcBef>
                <a:spcPts val="0"/>
              </a:spcBef>
              <a:spcAft>
                <a:spcPts val="0"/>
              </a:spcAft>
              <a:buClr>
                <a:schemeClr val="dk1"/>
              </a:buClr>
              <a:buSzPts val="800"/>
              <a:buFont typeface="Arial"/>
              <a:buNone/>
            </a:pPr>
            <a:r>
              <a:rPr lang="en" sz="1300">
                <a:solidFill>
                  <a:schemeClr val="dk1"/>
                </a:solidFill>
                <a:highlight>
                  <a:srgbClr val="FFFFFF"/>
                </a:highlight>
                <a:latin typeface="Inter"/>
                <a:ea typeface="Inter"/>
                <a:cs typeface="Inter"/>
                <a:sym typeface="Inter"/>
              </a:rPr>
              <a:t> </a:t>
            </a:r>
            <a:endParaRPr sz="1300">
              <a:solidFill>
                <a:schemeClr val="dk1"/>
              </a:solidFill>
              <a:highlight>
                <a:srgbClr val="FFFFFF"/>
              </a:highlight>
              <a:latin typeface="Inter"/>
              <a:ea typeface="Inter"/>
              <a:cs typeface="Inter"/>
              <a:sym typeface="Inter"/>
            </a:endParaRPr>
          </a:p>
        </p:txBody>
      </p:sp>
      <p:pic>
        <p:nvPicPr>
          <p:cNvPr id="338" name="Google Shape;338;p45"/>
          <p:cNvPicPr preferRelativeResize="0"/>
          <p:nvPr/>
        </p:nvPicPr>
        <p:blipFill>
          <a:blip r:embed="rId7">
            <a:alphaModFix/>
          </a:blip>
          <a:stretch>
            <a:fillRect/>
          </a:stretch>
        </p:blipFill>
        <p:spPr>
          <a:xfrm>
            <a:off x="1163813" y="4554434"/>
            <a:ext cx="937350" cy="449932"/>
          </a:xfrm>
          <a:prstGeom prst="rect">
            <a:avLst/>
          </a:prstGeom>
          <a:noFill/>
          <a:ln>
            <a:noFill/>
          </a:ln>
        </p:spPr>
      </p:pic>
      <p:pic>
        <p:nvPicPr>
          <p:cNvPr id="339" name="Google Shape;339;p45"/>
          <p:cNvPicPr preferRelativeResize="0"/>
          <p:nvPr/>
        </p:nvPicPr>
        <p:blipFill>
          <a:blip r:embed="rId8">
            <a:alphaModFix/>
          </a:blip>
          <a:stretch>
            <a:fillRect/>
          </a:stretch>
        </p:blipFill>
        <p:spPr>
          <a:xfrm>
            <a:off x="2485875" y="3024018"/>
            <a:ext cx="4391967" cy="1297632"/>
          </a:xfrm>
          <a:prstGeom prst="rect">
            <a:avLst/>
          </a:prstGeom>
          <a:noFill/>
          <a:ln>
            <a:noFill/>
          </a:ln>
        </p:spPr>
      </p:pic>
      <p:sp>
        <p:nvSpPr>
          <p:cNvPr id="340" name="Google Shape;340;p45"/>
          <p:cNvSpPr txBox="1"/>
          <p:nvPr/>
        </p:nvSpPr>
        <p:spPr>
          <a:xfrm>
            <a:off x="4558425" y="947475"/>
            <a:ext cx="4114500" cy="17193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n" sz="1300">
                <a:solidFill>
                  <a:schemeClr val="dk1"/>
                </a:solidFill>
                <a:highlight>
                  <a:srgbClr val="FFFFFF"/>
                </a:highlight>
                <a:latin typeface="Inter"/>
                <a:ea typeface="Inter"/>
                <a:cs typeface="Inter"/>
                <a:sym typeface="Inter"/>
              </a:rPr>
              <a:t>April 23 (24): Olmsted Park - Park Serve Day</a:t>
            </a:r>
            <a:endParaRPr sz="1300">
              <a:solidFill>
                <a:schemeClr val="dk1"/>
              </a:solidFill>
              <a:highlight>
                <a:srgbClr val="FFFFFF"/>
              </a:highlight>
              <a:latin typeface="Inter"/>
              <a:ea typeface="Inter"/>
              <a:cs typeface="Inter"/>
              <a:sym typeface="Inter"/>
            </a:endParaRPr>
          </a:p>
          <a:p>
            <a:pPr indent="0" lvl="0" marL="0" rtl="0" algn="l">
              <a:lnSpc>
                <a:spcPct val="115000"/>
              </a:lnSpc>
              <a:spcBef>
                <a:spcPts val="0"/>
              </a:spcBef>
              <a:spcAft>
                <a:spcPts val="0"/>
              </a:spcAft>
              <a:buNone/>
            </a:pPr>
            <a:r>
              <a:rPr lang="en" sz="1300">
                <a:solidFill>
                  <a:schemeClr val="dk1"/>
                </a:solidFill>
                <a:highlight>
                  <a:srgbClr val="FFFFFF"/>
                </a:highlight>
                <a:latin typeface="Inter"/>
                <a:ea typeface="Inter"/>
                <a:cs typeface="Inter"/>
                <a:sym typeface="Inter"/>
              </a:rPr>
              <a:t>May 8: Arnold Arboretum - Lilac Sunday</a:t>
            </a:r>
            <a:endParaRPr sz="1300">
              <a:solidFill>
                <a:schemeClr val="dk1"/>
              </a:solidFill>
              <a:highlight>
                <a:srgbClr val="FFFFFF"/>
              </a:highlight>
              <a:latin typeface="Inter"/>
              <a:ea typeface="Inter"/>
              <a:cs typeface="Inter"/>
              <a:sym typeface="Inter"/>
            </a:endParaRPr>
          </a:p>
          <a:p>
            <a:pPr indent="0" lvl="0" marL="0" rtl="0" algn="l">
              <a:lnSpc>
                <a:spcPct val="115000"/>
              </a:lnSpc>
              <a:spcBef>
                <a:spcPts val="0"/>
              </a:spcBef>
              <a:spcAft>
                <a:spcPts val="0"/>
              </a:spcAft>
              <a:buNone/>
            </a:pPr>
            <a:r>
              <a:rPr lang="en" sz="1300">
                <a:solidFill>
                  <a:schemeClr val="dk1"/>
                </a:solidFill>
                <a:highlight>
                  <a:srgbClr val="FFFFFF"/>
                </a:highlight>
                <a:latin typeface="Inter"/>
                <a:ea typeface="Inter"/>
                <a:cs typeface="Inter"/>
                <a:sym typeface="Inter"/>
              </a:rPr>
              <a:t>June 11 (12): Franklin Park - BAMS Fest</a:t>
            </a:r>
            <a:endParaRPr sz="1300">
              <a:solidFill>
                <a:schemeClr val="dk1"/>
              </a:solidFill>
              <a:highlight>
                <a:srgbClr val="FFFFFF"/>
              </a:highlight>
              <a:latin typeface="Inter"/>
              <a:ea typeface="Inter"/>
              <a:cs typeface="Inter"/>
              <a:sym typeface="Inter"/>
            </a:endParaRPr>
          </a:p>
          <a:p>
            <a:pPr indent="0" lvl="0" marL="0" rtl="0" algn="l">
              <a:lnSpc>
                <a:spcPct val="115000"/>
              </a:lnSpc>
              <a:spcBef>
                <a:spcPts val="0"/>
              </a:spcBef>
              <a:spcAft>
                <a:spcPts val="0"/>
              </a:spcAft>
              <a:buNone/>
            </a:pPr>
            <a:r>
              <a:rPr lang="en" sz="1300">
                <a:solidFill>
                  <a:schemeClr val="dk1"/>
                </a:solidFill>
                <a:highlight>
                  <a:srgbClr val="FFFFFF"/>
                </a:highlight>
                <a:latin typeface="Inter"/>
                <a:ea typeface="Inter"/>
                <a:cs typeface="Inter"/>
                <a:sym typeface="Inter"/>
              </a:rPr>
              <a:t>July 9 (10): Back Bay Fens - Fenway Porch Fest</a:t>
            </a:r>
            <a:endParaRPr sz="1300">
              <a:solidFill>
                <a:schemeClr val="dk1"/>
              </a:solidFill>
              <a:highlight>
                <a:srgbClr val="FFFFFF"/>
              </a:highlight>
              <a:latin typeface="Inter"/>
              <a:ea typeface="Inter"/>
              <a:cs typeface="Inter"/>
              <a:sym typeface="Inter"/>
            </a:endParaRPr>
          </a:p>
          <a:p>
            <a:pPr indent="0" lvl="0" marL="0" rtl="0" algn="l">
              <a:lnSpc>
                <a:spcPct val="115000"/>
              </a:lnSpc>
              <a:spcBef>
                <a:spcPts val="0"/>
              </a:spcBef>
              <a:spcAft>
                <a:spcPts val="0"/>
              </a:spcAft>
              <a:buNone/>
            </a:pPr>
            <a:r>
              <a:rPr lang="en" sz="1300">
                <a:solidFill>
                  <a:schemeClr val="dk1"/>
                </a:solidFill>
                <a:highlight>
                  <a:srgbClr val="FFE745"/>
                </a:highlight>
                <a:latin typeface="Inter"/>
                <a:ea typeface="Inter"/>
                <a:cs typeface="Inter"/>
                <a:sym typeface="Inter"/>
              </a:rPr>
              <a:t>August 20 (21): Jamaica Pond - JP Porch Fest</a:t>
            </a:r>
            <a:endParaRPr sz="1300">
              <a:solidFill>
                <a:schemeClr val="dk1"/>
              </a:solidFill>
              <a:highlight>
                <a:srgbClr val="FFE745"/>
              </a:highlight>
              <a:latin typeface="Inter"/>
              <a:ea typeface="Inter"/>
              <a:cs typeface="Inter"/>
              <a:sym typeface="Inter"/>
            </a:endParaRPr>
          </a:p>
          <a:p>
            <a:pPr indent="0" lvl="0" marL="0" rtl="0" algn="l">
              <a:lnSpc>
                <a:spcPct val="115000"/>
              </a:lnSpc>
              <a:spcBef>
                <a:spcPts val="0"/>
              </a:spcBef>
              <a:spcAft>
                <a:spcPts val="0"/>
              </a:spcAft>
              <a:buNone/>
            </a:pPr>
            <a:r>
              <a:rPr lang="en" sz="1300">
                <a:solidFill>
                  <a:schemeClr val="dk1"/>
                </a:solidFill>
                <a:highlight>
                  <a:srgbClr val="FFE745"/>
                </a:highlight>
                <a:latin typeface="Inter"/>
                <a:ea typeface="Inter"/>
                <a:cs typeface="Inter"/>
                <a:sym typeface="Inter"/>
              </a:rPr>
              <a:t>September 24 (25): FULL NECKLACE (PICNIC!)</a:t>
            </a:r>
            <a:endParaRPr sz="1300">
              <a:solidFill>
                <a:schemeClr val="dk1"/>
              </a:solidFill>
              <a:highlight>
                <a:srgbClr val="FFE745"/>
              </a:highlight>
              <a:latin typeface="Inter"/>
              <a:ea typeface="Inter"/>
              <a:cs typeface="Inter"/>
              <a:sym typeface="Inter"/>
            </a:endParaRPr>
          </a:p>
          <a:p>
            <a:pPr indent="0" lvl="0" marL="0" rtl="0" algn="l">
              <a:lnSpc>
                <a:spcPct val="115000"/>
              </a:lnSpc>
              <a:spcBef>
                <a:spcPts val="0"/>
              </a:spcBef>
              <a:spcAft>
                <a:spcPts val="0"/>
              </a:spcAft>
              <a:buNone/>
            </a:pPr>
            <a:r>
              <a:rPr lang="en" sz="1300">
                <a:solidFill>
                  <a:schemeClr val="dk1"/>
                </a:solidFill>
                <a:highlight>
                  <a:srgbClr val="FFFFFF"/>
                </a:highlight>
                <a:latin typeface="Inter"/>
                <a:ea typeface="Inter"/>
                <a:cs typeface="Inter"/>
                <a:sym typeface="Inter"/>
              </a:rPr>
              <a:t>October 1 (2): Charlesgate Park - Colleges </a:t>
            </a:r>
            <a:endParaRPr sz="1300">
              <a:solidFill>
                <a:schemeClr val="dk1"/>
              </a:solidFill>
              <a:highlight>
                <a:srgbClr val="FFFFFF"/>
              </a:highlight>
              <a:latin typeface="Inter"/>
              <a:ea typeface="Inter"/>
              <a:cs typeface="Inter"/>
              <a:sym typeface="Inter"/>
            </a:endParaRPr>
          </a:p>
        </p:txBody>
      </p:sp>
      <p:pic>
        <p:nvPicPr>
          <p:cNvPr id="341" name="Google Shape;341;p45"/>
          <p:cNvPicPr preferRelativeResize="0"/>
          <p:nvPr/>
        </p:nvPicPr>
        <p:blipFill>
          <a:blip r:embed="rId9">
            <a:alphaModFix/>
          </a:blip>
          <a:stretch>
            <a:fillRect/>
          </a:stretch>
        </p:blipFill>
        <p:spPr>
          <a:xfrm>
            <a:off x="6915720" y="3039719"/>
            <a:ext cx="1897382" cy="1262621"/>
          </a:xfrm>
          <a:prstGeom prst="rect">
            <a:avLst/>
          </a:prstGeom>
          <a:noFill/>
          <a:ln>
            <a:noFill/>
          </a:ln>
        </p:spPr>
      </p:pic>
      <p:pic>
        <p:nvPicPr>
          <p:cNvPr id="342" name="Google Shape;342;p45"/>
          <p:cNvPicPr preferRelativeResize="0"/>
          <p:nvPr/>
        </p:nvPicPr>
        <p:blipFill rotWithShape="1">
          <a:blip r:embed="rId10">
            <a:alphaModFix/>
          </a:blip>
          <a:srcRect b="27142" l="30210" r="27377" t="27293"/>
          <a:stretch/>
        </p:blipFill>
        <p:spPr>
          <a:xfrm>
            <a:off x="547225" y="2880275"/>
            <a:ext cx="1742700" cy="15851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grpSp>
        <p:nvGrpSpPr>
          <p:cNvPr id="348" name="Google Shape;348;p46"/>
          <p:cNvGrpSpPr/>
          <p:nvPr/>
        </p:nvGrpSpPr>
        <p:grpSpPr>
          <a:xfrm>
            <a:off x="242210" y="4559846"/>
            <a:ext cx="8670493" cy="439103"/>
            <a:chOff x="251827" y="6003595"/>
            <a:chExt cx="11560658" cy="585470"/>
          </a:xfrm>
        </p:grpSpPr>
        <p:pic>
          <p:nvPicPr>
            <p:cNvPr id="349" name="Google Shape;349;p46"/>
            <p:cNvPicPr preferRelativeResize="0"/>
            <p:nvPr/>
          </p:nvPicPr>
          <p:blipFill rotWithShape="1">
            <a:blip r:embed="rId3">
              <a:alphaModFix/>
            </a:blip>
            <a:srcRect b="0" l="0" r="0" t="0"/>
            <a:stretch/>
          </p:blipFill>
          <p:spPr>
            <a:xfrm>
              <a:off x="251827" y="6003595"/>
              <a:ext cx="908050" cy="572135"/>
            </a:xfrm>
            <a:prstGeom prst="rect">
              <a:avLst/>
            </a:prstGeom>
            <a:noFill/>
            <a:ln>
              <a:noFill/>
            </a:ln>
          </p:spPr>
        </p:pic>
        <p:pic>
          <p:nvPicPr>
            <p:cNvPr id="350" name="Google Shape;350;p46"/>
            <p:cNvPicPr preferRelativeResize="0"/>
            <p:nvPr/>
          </p:nvPicPr>
          <p:blipFill rotWithShape="1">
            <a:blip r:embed="rId4">
              <a:alphaModFix/>
            </a:blip>
            <a:srcRect b="0" l="0" r="0" t="0"/>
            <a:stretch/>
          </p:blipFill>
          <p:spPr>
            <a:xfrm>
              <a:off x="9622370" y="6003595"/>
              <a:ext cx="2190115" cy="585470"/>
            </a:xfrm>
            <a:prstGeom prst="rect">
              <a:avLst/>
            </a:prstGeom>
            <a:noFill/>
            <a:ln>
              <a:noFill/>
            </a:ln>
          </p:spPr>
        </p:pic>
      </p:grpSp>
      <p:pic>
        <p:nvPicPr>
          <p:cNvPr id="351" name="Google Shape;351;p46"/>
          <p:cNvPicPr preferRelativeResize="0"/>
          <p:nvPr/>
        </p:nvPicPr>
        <p:blipFill>
          <a:blip r:embed="rId5">
            <a:alphaModFix/>
          </a:blip>
          <a:stretch>
            <a:fillRect/>
          </a:stretch>
        </p:blipFill>
        <p:spPr>
          <a:xfrm>
            <a:off x="2289919" y="4559850"/>
            <a:ext cx="346218" cy="439106"/>
          </a:xfrm>
          <a:prstGeom prst="rect">
            <a:avLst/>
          </a:prstGeom>
          <a:noFill/>
          <a:ln>
            <a:noFill/>
          </a:ln>
        </p:spPr>
      </p:pic>
      <p:pic>
        <p:nvPicPr>
          <p:cNvPr id="352" name="Google Shape;352;p46"/>
          <p:cNvPicPr preferRelativeResize="0"/>
          <p:nvPr/>
        </p:nvPicPr>
        <p:blipFill>
          <a:blip r:embed="rId6">
            <a:alphaModFix/>
          </a:blip>
          <a:stretch>
            <a:fillRect/>
          </a:stretch>
        </p:blipFill>
        <p:spPr>
          <a:xfrm>
            <a:off x="2882044" y="4567256"/>
            <a:ext cx="506661" cy="439106"/>
          </a:xfrm>
          <a:prstGeom prst="rect">
            <a:avLst/>
          </a:prstGeom>
          <a:noFill/>
          <a:ln>
            <a:noFill/>
          </a:ln>
        </p:spPr>
      </p:pic>
      <p:sp>
        <p:nvSpPr>
          <p:cNvPr id="353" name="Google Shape;353;p46"/>
          <p:cNvSpPr txBox="1"/>
          <p:nvPr/>
        </p:nvSpPr>
        <p:spPr>
          <a:xfrm>
            <a:off x="441656" y="383663"/>
            <a:ext cx="8511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lang="en" sz="2100">
                <a:solidFill>
                  <a:schemeClr val="dk1"/>
                </a:solidFill>
                <a:latin typeface="Anton"/>
                <a:ea typeface="Anton"/>
                <a:cs typeface="Anton"/>
                <a:sym typeface="Anton"/>
              </a:rPr>
              <a:t>WAYS TO ENGAGE:</a:t>
            </a:r>
            <a:endParaRPr i="0" sz="2100" u="none" cap="none" strike="noStrike">
              <a:solidFill>
                <a:srgbClr val="000000"/>
              </a:solidFill>
              <a:latin typeface="Anton"/>
              <a:ea typeface="Anton"/>
              <a:cs typeface="Anton"/>
              <a:sym typeface="Anton"/>
            </a:endParaRPr>
          </a:p>
        </p:txBody>
      </p:sp>
      <p:pic>
        <p:nvPicPr>
          <p:cNvPr id="354" name="Google Shape;354;p46"/>
          <p:cNvPicPr preferRelativeResize="0"/>
          <p:nvPr/>
        </p:nvPicPr>
        <p:blipFill>
          <a:blip r:embed="rId7">
            <a:alphaModFix/>
          </a:blip>
          <a:stretch>
            <a:fillRect/>
          </a:stretch>
        </p:blipFill>
        <p:spPr>
          <a:xfrm>
            <a:off x="7069889" y="549731"/>
            <a:ext cx="1821731" cy="989583"/>
          </a:xfrm>
          <a:prstGeom prst="rect">
            <a:avLst/>
          </a:prstGeom>
          <a:noFill/>
          <a:ln>
            <a:noFill/>
          </a:ln>
        </p:spPr>
      </p:pic>
      <p:pic>
        <p:nvPicPr>
          <p:cNvPr id="355" name="Google Shape;355;p46"/>
          <p:cNvPicPr preferRelativeResize="0"/>
          <p:nvPr/>
        </p:nvPicPr>
        <p:blipFill>
          <a:blip r:embed="rId8">
            <a:alphaModFix/>
          </a:blip>
          <a:stretch>
            <a:fillRect/>
          </a:stretch>
        </p:blipFill>
        <p:spPr>
          <a:xfrm>
            <a:off x="7069890" y="1539318"/>
            <a:ext cx="1821733" cy="2791928"/>
          </a:xfrm>
          <a:prstGeom prst="rect">
            <a:avLst/>
          </a:prstGeom>
          <a:noFill/>
          <a:ln>
            <a:noFill/>
          </a:ln>
        </p:spPr>
      </p:pic>
      <p:pic>
        <p:nvPicPr>
          <p:cNvPr id="356" name="Google Shape;356;p46"/>
          <p:cNvPicPr preferRelativeResize="0"/>
          <p:nvPr/>
        </p:nvPicPr>
        <p:blipFill>
          <a:blip r:embed="rId9">
            <a:alphaModFix/>
          </a:blip>
          <a:stretch>
            <a:fillRect/>
          </a:stretch>
        </p:blipFill>
        <p:spPr>
          <a:xfrm>
            <a:off x="3845155" y="383663"/>
            <a:ext cx="2729832" cy="3947588"/>
          </a:xfrm>
          <a:prstGeom prst="rect">
            <a:avLst/>
          </a:prstGeom>
          <a:noFill/>
          <a:ln>
            <a:noFill/>
          </a:ln>
        </p:spPr>
      </p:pic>
      <p:pic>
        <p:nvPicPr>
          <p:cNvPr id="357" name="Google Shape;357;p46"/>
          <p:cNvPicPr preferRelativeResize="0"/>
          <p:nvPr/>
        </p:nvPicPr>
        <p:blipFill>
          <a:blip r:embed="rId10">
            <a:alphaModFix/>
          </a:blip>
          <a:stretch>
            <a:fillRect/>
          </a:stretch>
        </p:blipFill>
        <p:spPr>
          <a:xfrm>
            <a:off x="1163813" y="4554434"/>
            <a:ext cx="937350" cy="449932"/>
          </a:xfrm>
          <a:prstGeom prst="rect">
            <a:avLst/>
          </a:prstGeom>
          <a:noFill/>
          <a:ln>
            <a:noFill/>
          </a:ln>
        </p:spPr>
      </p:pic>
      <p:sp>
        <p:nvSpPr>
          <p:cNvPr id="358" name="Google Shape;358;p46"/>
          <p:cNvSpPr txBox="1"/>
          <p:nvPr/>
        </p:nvSpPr>
        <p:spPr>
          <a:xfrm>
            <a:off x="470825" y="804725"/>
            <a:ext cx="3261900" cy="3355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1100"/>
              <a:buFont typeface="Arial"/>
              <a:buNone/>
            </a:pPr>
            <a:r>
              <a:rPr lang="en" sz="1700">
                <a:solidFill>
                  <a:schemeClr val="dk1"/>
                </a:solidFill>
                <a:latin typeface="Anton"/>
                <a:ea typeface="Anton"/>
                <a:cs typeface="Anton"/>
                <a:sym typeface="Anton"/>
              </a:rPr>
              <a:t>OFFER EVENTS &amp; STORIES ONLINE</a:t>
            </a:r>
            <a:r>
              <a:rPr lang="en" sz="1700">
                <a:solidFill>
                  <a:schemeClr val="dk1"/>
                </a:solidFill>
                <a:latin typeface="Anton"/>
                <a:ea typeface="Anton"/>
                <a:cs typeface="Anton"/>
                <a:sym typeface="Anton"/>
              </a:rPr>
              <a:t> </a:t>
            </a:r>
            <a:r>
              <a:rPr lang="en" sz="1700" u="sng">
                <a:solidFill>
                  <a:schemeClr val="accent5"/>
                </a:solidFill>
                <a:latin typeface="Anton"/>
                <a:ea typeface="Anton"/>
                <a:cs typeface="Anton"/>
                <a:sym typeface="Anton"/>
                <a:hlinkClick r:id="rId11">
                  <a:extLst>
                    <a:ext uri="{A12FA001-AC4F-418D-AE19-62706E023703}">
                      <ahyp:hlinkClr val="tx"/>
                    </a:ext>
                  </a:extLst>
                </a:hlinkClick>
              </a:rPr>
              <a:t>www.olmstednow.org</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t/>
            </a:r>
            <a:endParaRPr b="1" sz="1700">
              <a:solidFill>
                <a:schemeClr val="dk1"/>
              </a:solidFill>
              <a:latin typeface="Anton"/>
              <a:ea typeface="Anton"/>
              <a:cs typeface="Anton"/>
              <a:sym typeface="Anton"/>
            </a:endParaRPr>
          </a:p>
          <a:p>
            <a:pPr indent="0" lvl="0" marL="0" rtl="0" algn="l">
              <a:spcBef>
                <a:spcPts val="0"/>
              </a:spcBef>
              <a:spcAft>
                <a:spcPts val="0"/>
              </a:spcAft>
              <a:buClr>
                <a:schemeClr val="dk1"/>
              </a:buClr>
              <a:buSzPts val="1100"/>
              <a:buFont typeface="Arial"/>
              <a:buNone/>
            </a:pPr>
            <a:r>
              <a:rPr lang="en" sz="1700">
                <a:solidFill>
                  <a:schemeClr val="dk1"/>
                </a:solidFill>
                <a:latin typeface="Anton"/>
                <a:ea typeface="Anton"/>
                <a:cs typeface="Anton"/>
                <a:sym typeface="Anton"/>
              </a:rPr>
              <a:t>FOLLOW INSTAGRAM </a:t>
            </a:r>
            <a:endParaRPr sz="1700">
              <a:solidFill>
                <a:schemeClr val="dk1"/>
              </a:solidFill>
              <a:latin typeface="Anton"/>
              <a:ea typeface="Anton"/>
              <a:cs typeface="Anton"/>
              <a:sym typeface="Anton"/>
            </a:endParaRPr>
          </a:p>
          <a:p>
            <a:pPr indent="0" lvl="0" marL="0" rtl="0" algn="l">
              <a:spcBef>
                <a:spcPts val="0"/>
              </a:spcBef>
              <a:spcAft>
                <a:spcPts val="0"/>
              </a:spcAft>
              <a:buClr>
                <a:schemeClr val="dk1"/>
              </a:buClr>
              <a:buSzPts val="1100"/>
              <a:buFont typeface="Arial"/>
              <a:buNone/>
            </a:pPr>
            <a:r>
              <a:rPr lang="en" sz="1700" u="sng">
                <a:solidFill>
                  <a:schemeClr val="accent5"/>
                </a:solidFill>
                <a:latin typeface="Anton"/>
                <a:ea typeface="Anton"/>
                <a:cs typeface="Anton"/>
                <a:sym typeface="Anton"/>
                <a:hlinkClick r:id="rId12">
                  <a:extLst>
                    <a:ext uri="{A12FA001-AC4F-418D-AE19-62706E023703}">
                      <ahyp:hlinkClr val="tx"/>
                    </a:ext>
                  </a:extLst>
                </a:hlinkClick>
              </a:rPr>
              <a:t>@olmstednow</a:t>
            </a:r>
            <a:endParaRPr sz="1200">
              <a:solidFill>
                <a:schemeClr val="dk1"/>
              </a:solidFill>
              <a:latin typeface="Inter"/>
              <a:ea typeface="Inter"/>
              <a:cs typeface="Inter"/>
              <a:sym typeface="Inter"/>
            </a:endParaRPr>
          </a:p>
          <a:p>
            <a:pPr indent="0" lvl="0" marL="0" rtl="0" algn="l">
              <a:spcBef>
                <a:spcPts val="90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rPr lang="en" sz="1700">
                <a:solidFill>
                  <a:schemeClr val="dk1"/>
                </a:solidFill>
                <a:latin typeface="Anton"/>
                <a:ea typeface="Anton"/>
                <a:cs typeface="Anton"/>
                <a:sym typeface="Anton"/>
              </a:rPr>
              <a:t>MONTHLY E-NEWS </a:t>
            </a:r>
            <a:r>
              <a:rPr lang="en" sz="1700" u="sng">
                <a:solidFill>
                  <a:schemeClr val="accent5"/>
                </a:solidFill>
                <a:highlight>
                  <a:schemeClr val="lt1"/>
                </a:highlight>
                <a:latin typeface="Anton"/>
                <a:ea typeface="Anton"/>
                <a:cs typeface="Anton"/>
                <a:sym typeface="Anton"/>
                <a:hlinkClick r:id="rId13">
                  <a:extLst>
                    <a:ext uri="{A12FA001-AC4F-418D-AE19-62706E023703}">
                      <ahyp:hlinkClr val="tx"/>
                    </a:ext>
                  </a:extLst>
                </a:hlinkClick>
              </a:rPr>
              <a:t>bit.ly/OlmstedNowNews</a:t>
            </a:r>
            <a:endParaRPr sz="1200">
              <a:solidFill>
                <a:schemeClr val="dk1"/>
              </a:solidFill>
              <a:latin typeface="Inter"/>
              <a:ea typeface="Inter"/>
              <a:cs typeface="Inter"/>
              <a:sym typeface="Inter"/>
            </a:endParaRPr>
          </a:p>
          <a:p>
            <a:pPr indent="0" lvl="0" marL="342900" rtl="0" algn="l">
              <a:spcBef>
                <a:spcPts val="900"/>
              </a:spcBef>
              <a:spcAft>
                <a:spcPts val="0"/>
              </a:spcAft>
              <a:buClr>
                <a:schemeClr val="dk1"/>
              </a:buClr>
              <a:buSzPts val="8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rPr lang="en" sz="1700">
                <a:solidFill>
                  <a:schemeClr val="dk1"/>
                </a:solidFill>
                <a:highlight>
                  <a:srgbClr val="FFE745"/>
                </a:highlight>
                <a:latin typeface="Anton"/>
                <a:ea typeface="Anton"/>
                <a:cs typeface="Anton"/>
                <a:sym typeface="Anton"/>
              </a:rPr>
              <a:t>SPREAD THE WORD! </a:t>
            </a:r>
            <a:endParaRPr sz="1700">
              <a:solidFill>
                <a:schemeClr val="dk1"/>
              </a:solidFill>
              <a:highlight>
                <a:srgbClr val="FFE745"/>
              </a:highlight>
              <a:latin typeface="Anton"/>
              <a:ea typeface="Anton"/>
              <a:cs typeface="Anton"/>
              <a:sym typeface="Anton"/>
            </a:endParaRPr>
          </a:p>
          <a:p>
            <a:pPr indent="0" lvl="0" marL="0" rtl="0" algn="l">
              <a:spcBef>
                <a:spcPts val="0"/>
              </a:spcBef>
              <a:spcAft>
                <a:spcPts val="0"/>
              </a:spcAft>
              <a:buClr>
                <a:schemeClr val="dk1"/>
              </a:buClr>
              <a:buSzPts val="800"/>
              <a:buFont typeface="Arial"/>
              <a:buNone/>
            </a:pPr>
            <a:r>
              <a:rPr lang="en" sz="1700">
                <a:solidFill>
                  <a:schemeClr val="dk1"/>
                </a:solidFill>
                <a:highlight>
                  <a:srgbClr val="FFE745"/>
                </a:highlight>
                <a:latin typeface="Anton"/>
                <a:ea typeface="Anton"/>
                <a:cs typeface="Anton"/>
                <a:sym typeface="Anton"/>
              </a:rPr>
              <a:t>ATTEND! </a:t>
            </a:r>
            <a:endParaRPr sz="1700">
              <a:solidFill>
                <a:schemeClr val="dk1"/>
              </a:solidFill>
              <a:highlight>
                <a:srgbClr val="FFE745"/>
              </a:highlight>
              <a:latin typeface="Anton"/>
              <a:ea typeface="Anton"/>
              <a:cs typeface="Anton"/>
              <a:sym typeface="Anton"/>
            </a:endParaRPr>
          </a:p>
          <a:p>
            <a:pPr indent="0" lvl="0" marL="0" rtl="0" algn="l">
              <a:spcBef>
                <a:spcPts val="0"/>
              </a:spcBef>
              <a:spcAft>
                <a:spcPts val="0"/>
              </a:spcAft>
              <a:buClr>
                <a:schemeClr val="dk1"/>
              </a:buClr>
              <a:buSzPts val="800"/>
              <a:buFont typeface="Arial"/>
              <a:buNone/>
            </a:pPr>
            <a:r>
              <a:rPr lang="en" sz="1700">
                <a:solidFill>
                  <a:schemeClr val="dk1"/>
                </a:solidFill>
                <a:highlight>
                  <a:srgbClr val="FFE745"/>
                </a:highlight>
                <a:latin typeface="Anton"/>
                <a:ea typeface="Anton"/>
                <a:cs typeface="Anton"/>
                <a:sym typeface="Anton"/>
              </a:rPr>
              <a:t>VOLUNTEER! </a:t>
            </a:r>
            <a:endParaRPr b="1" sz="1700">
              <a:solidFill>
                <a:schemeClr val="dk1"/>
              </a:solidFill>
              <a:highlight>
                <a:srgbClr val="FFE745"/>
              </a:highlight>
              <a:latin typeface="Anton"/>
              <a:ea typeface="Anton"/>
              <a:cs typeface="Anton"/>
              <a:sym typeface="Anto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grpSp>
        <p:nvGrpSpPr>
          <p:cNvPr id="364" name="Google Shape;364;p47"/>
          <p:cNvGrpSpPr/>
          <p:nvPr/>
        </p:nvGrpSpPr>
        <p:grpSpPr>
          <a:xfrm>
            <a:off x="242210" y="4559846"/>
            <a:ext cx="8670493" cy="439103"/>
            <a:chOff x="251827" y="6003595"/>
            <a:chExt cx="11560658" cy="585470"/>
          </a:xfrm>
        </p:grpSpPr>
        <p:pic>
          <p:nvPicPr>
            <p:cNvPr id="365" name="Google Shape;365;p47"/>
            <p:cNvPicPr preferRelativeResize="0"/>
            <p:nvPr/>
          </p:nvPicPr>
          <p:blipFill rotWithShape="1">
            <a:blip r:embed="rId3">
              <a:alphaModFix/>
            </a:blip>
            <a:srcRect b="0" l="0" r="0" t="0"/>
            <a:stretch/>
          </p:blipFill>
          <p:spPr>
            <a:xfrm>
              <a:off x="251827" y="6003595"/>
              <a:ext cx="908050" cy="572135"/>
            </a:xfrm>
            <a:prstGeom prst="rect">
              <a:avLst/>
            </a:prstGeom>
            <a:noFill/>
            <a:ln>
              <a:noFill/>
            </a:ln>
          </p:spPr>
        </p:pic>
        <p:pic>
          <p:nvPicPr>
            <p:cNvPr id="366" name="Google Shape;366;p47"/>
            <p:cNvPicPr preferRelativeResize="0"/>
            <p:nvPr/>
          </p:nvPicPr>
          <p:blipFill rotWithShape="1">
            <a:blip r:embed="rId4">
              <a:alphaModFix/>
            </a:blip>
            <a:srcRect b="0" l="0" r="0" t="0"/>
            <a:stretch/>
          </p:blipFill>
          <p:spPr>
            <a:xfrm>
              <a:off x="9622370" y="6003595"/>
              <a:ext cx="2190115" cy="585470"/>
            </a:xfrm>
            <a:prstGeom prst="rect">
              <a:avLst/>
            </a:prstGeom>
            <a:noFill/>
            <a:ln>
              <a:noFill/>
            </a:ln>
          </p:spPr>
        </p:pic>
      </p:grpSp>
      <p:pic>
        <p:nvPicPr>
          <p:cNvPr id="367" name="Google Shape;367;p47"/>
          <p:cNvPicPr preferRelativeResize="0"/>
          <p:nvPr/>
        </p:nvPicPr>
        <p:blipFill>
          <a:blip r:embed="rId5">
            <a:alphaModFix/>
          </a:blip>
          <a:stretch>
            <a:fillRect/>
          </a:stretch>
        </p:blipFill>
        <p:spPr>
          <a:xfrm>
            <a:off x="2289919" y="4559850"/>
            <a:ext cx="346218" cy="439106"/>
          </a:xfrm>
          <a:prstGeom prst="rect">
            <a:avLst/>
          </a:prstGeom>
          <a:noFill/>
          <a:ln>
            <a:noFill/>
          </a:ln>
        </p:spPr>
      </p:pic>
      <p:pic>
        <p:nvPicPr>
          <p:cNvPr id="368" name="Google Shape;368;p47"/>
          <p:cNvPicPr preferRelativeResize="0"/>
          <p:nvPr/>
        </p:nvPicPr>
        <p:blipFill>
          <a:blip r:embed="rId6">
            <a:alphaModFix/>
          </a:blip>
          <a:stretch>
            <a:fillRect/>
          </a:stretch>
        </p:blipFill>
        <p:spPr>
          <a:xfrm>
            <a:off x="2882044" y="4567256"/>
            <a:ext cx="506661" cy="439106"/>
          </a:xfrm>
          <a:prstGeom prst="rect">
            <a:avLst/>
          </a:prstGeom>
          <a:noFill/>
          <a:ln>
            <a:noFill/>
          </a:ln>
        </p:spPr>
      </p:pic>
      <p:sp>
        <p:nvSpPr>
          <p:cNvPr id="369" name="Google Shape;369;p47"/>
          <p:cNvSpPr txBox="1"/>
          <p:nvPr/>
        </p:nvSpPr>
        <p:spPr>
          <a:xfrm>
            <a:off x="441656" y="383663"/>
            <a:ext cx="8511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lang="en" sz="2100">
                <a:solidFill>
                  <a:schemeClr val="dk1"/>
                </a:solidFill>
                <a:latin typeface="Anton"/>
                <a:ea typeface="Anton"/>
                <a:cs typeface="Anton"/>
                <a:sym typeface="Anton"/>
              </a:rPr>
              <a:t>SAVE THE DATES </a:t>
            </a:r>
            <a:r>
              <a:rPr lang="en" sz="2100">
                <a:solidFill>
                  <a:schemeClr val="dk1"/>
                </a:solidFill>
                <a:latin typeface="Anton"/>
                <a:ea typeface="Anton"/>
                <a:cs typeface="Anton"/>
                <a:sym typeface="Anton"/>
              </a:rPr>
              <a:t>:</a:t>
            </a:r>
            <a:endParaRPr i="0" sz="2100" u="none" cap="none" strike="noStrike">
              <a:solidFill>
                <a:srgbClr val="000000"/>
              </a:solidFill>
              <a:latin typeface="Anton"/>
              <a:ea typeface="Anton"/>
              <a:cs typeface="Anton"/>
              <a:sym typeface="Anton"/>
            </a:endParaRPr>
          </a:p>
        </p:txBody>
      </p:sp>
      <p:pic>
        <p:nvPicPr>
          <p:cNvPr id="370" name="Google Shape;370;p47"/>
          <p:cNvPicPr preferRelativeResize="0"/>
          <p:nvPr/>
        </p:nvPicPr>
        <p:blipFill>
          <a:blip r:embed="rId7">
            <a:alphaModFix/>
          </a:blip>
          <a:stretch>
            <a:fillRect/>
          </a:stretch>
        </p:blipFill>
        <p:spPr>
          <a:xfrm>
            <a:off x="1163813" y="4554434"/>
            <a:ext cx="937350" cy="449932"/>
          </a:xfrm>
          <a:prstGeom prst="rect">
            <a:avLst/>
          </a:prstGeom>
          <a:noFill/>
          <a:ln>
            <a:noFill/>
          </a:ln>
        </p:spPr>
      </p:pic>
      <p:sp>
        <p:nvSpPr>
          <p:cNvPr id="371" name="Google Shape;371;p47"/>
          <p:cNvSpPr txBox="1"/>
          <p:nvPr/>
        </p:nvSpPr>
        <p:spPr>
          <a:xfrm>
            <a:off x="470825" y="804725"/>
            <a:ext cx="3261900" cy="3317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1100"/>
              <a:buFont typeface="Arial"/>
              <a:buNone/>
            </a:pPr>
            <a:r>
              <a:rPr lang="en" sz="1700">
                <a:solidFill>
                  <a:schemeClr val="dk1"/>
                </a:solidFill>
                <a:latin typeface="Anton"/>
                <a:ea typeface="Anton"/>
                <a:cs typeface="Anton"/>
                <a:sym typeface="Anton"/>
              </a:rPr>
              <a:t>TUES: APRIL 26 6:30-7:30</a:t>
            </a:r>
            <a:endParaRPr sz="1700">
              <a:solidFill>
                <a:schemeClr val="dk1"/>
              </a:solidFill>
              <a:latin typeface="Anton"/>
              <a:ea typeface="Anton"/>
              <a:cs typeface="Anton"/>
              <a:sym typeface="Anton"/>
            </a:endParaRPr>
          </a:p>
          <a:p>
            <a:pPr indent="0" lvl="0" marL="0" rtl="0" algn="l">
              <a:spcBef>
                <a:spcPts val="0"/>
              </a:spcBef>
              <a:spcAft>
                <a:spcPts val="0"/>
              </a:spcAft>
              <a:buClr>
                <a:schemeClr val="dk1"/>
              </a:buClr>
              <a:buSzPts val="1100"/>
              <a:buFont typeface="Arial"/>
              <a:buNone/>
            </a:pPr>
            <a:r>
              <a:rPr lang="en" sz="1700">
                <a:solidFill>
                  <a:schemeClr val="dk1"/>
                </a:solidFill>
                <a:latin typeface="Inter"/>
                <a:ea typeface="Inter"/>
                <a:cs typeface="Inter"/>
                <a:sym typeface="Inter"/>
              </a:rPr>
              <a:t>Olmsted 200th Birthday </a:t>
            </a:r>
            <a:endParaRPr sz="17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700">
                <a:solidFill>
                  <a:schemeClr val="dk1"/>
                </a:solidFill>
                <a:latin typeface="Inter"/>
                <a:ea typeface="Inter"/>
                <a:cs typeface="Inter"/>
                <a:sym typeface="Inter"/>
              </a:rPr>
              <a:t>JP Boathouse</a:t>
            </a:r>
            <a:endParaRPr sz="1700">
              <a:solidFill>
                <a:schemeClr val="dk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t/>
            </a:r>
            <a:endParaRPr b="1" sz="1700">
              <a:solidFill>
                <a:schemeClr val="dk1"/>
              </a:solidFill>
              <a:latin typeface="Anton"/>
              <a:ea typeface="Anton"/>
              <a:cs typeface="Anton"/>
              <a:sym typeface="Anton"/>
            </a:endParaRPr>
          </a:p>
          <a:p>
            <a:pPr indent="0" lvl="0" marL="0" rtl="0" algn="l">
              <a:spcBef>
                <a:spcPts val="0"/>
              </a:spcBef>
              <a:spcAft>
                <a:spcPts val="0"/>
              </a:spcAft>
              <a:buClr>
                <a:schemeClr val="dk1"/>
              </a:buClr>
              <a:buSzPts val="1100"/>
              <a:buFont typeface="Arial"/>
              <a:buNone/>
            </a:pPr>
            <a:r>
              <a:rPr lang="en" sz="1700">
                <a:solidFill>
                  <a:schemeClr val="dk1"/>
                </a:solidFill>
                <a:latin typeface="Anton"/>
                <a:ea typeface="Anton"/>
                <a:cs typeface="Anton"/>
                <a:sym typeface="Anton"/>
              </a:rPr>
              <a:t>SAT: AUGUST 20 (21) </a:t>
            </a:r>
            <a:endParaRPr sz="1700">
              <a:solidFill>
                <a:schemeClr val="dk1"/>
              </a:solidFill>
              <a:latin typeface="Anton"/>
              <a:ea typeface="Anton"/>
              <a:cs typeface="Anton"/>
              <a:sym typeface="Anton"/>
            </a:endParaRPr>
          </a:p>
          <a:p>
            <a:pPr indent="0" lvl="0" marL="0" rtl="0" algn="l">
              <a:spcBef>
                <a:spcPts val="0"/>
              </a:spcBef>
              <a:spcAft>
                <a:spcPts val="0"/>
              </a:spcAft>
              <a:buClr>
                <a:schemeClr val="dk1"/>
              </a:buClr>
              <a:buSzPts val="1100"/>
              <a:buFont typeface="Arial"/>
              <a:buNone/>
            </a:pPr>
            <a:r>
              <a:rPr lang="en" sz="1700">
                <a:solidFill>
                  <a:schemeClr val="dk1"/>
                </a:solidFill>
                <a:latin typeface="Inter"/>
                <a:ea typeface="Inter"/>
                <a:cs typeface="Inter"/>
                <a:sym typeface="Inter"/>
              </a:rPr>
              <a:t>Parks as Platform for </a:t>
            </a:r>
            <a:endParaRPr sz="17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700">
                <a:solidFill>
                  <a:schemeClr val="dk1"/>
                </a:solidFill>
                <a:latin typeface="Inter"/>
                <a:ea typeface="Inter"/>
                <a:cs typeface="Inter"/>
                <a:sym typeface="Inter"/>
              </a:rPr>
              <a:t>JP Porchfest</a:t>
            </a:r>
            <a:endParaRPr sz="17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700">
                <a:solidFill>
                  <a:schemeClr val="dk1"/>
                </a:solidFill>
                <a:latin typeface="Inter"/>
                <a:ea typeface="Inter"/>
                <a:cs typeface="Inter"/>
                <a:sym typeface="Inter"/>
              </a:rPr>
              <a:t>JP Boathouse</a:t>
            </a:r>
            <a:endParaRPr sz="1700">
              <a:solidFill>
                <a:schemeClr val="dk1"/>
              </a:solidFill>
              <a:latin typeface="Anton"/>
              <a:ea typeface="Anton"/>
              <a:cs typeface="Anton"/>
              <a:sym typeface="Anton"/>
            </a:endParaRPr>
          </a:p>
          <a:p>
            <a:pPr indent="0" lvl="0" marL="0" rtl="0" algn="l">
              <a:spcBef>
                <a:spcPts val="90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800"/>
              <a:buFont typeface="Arial"/>
              <a:buNone/>
            </a:pPr>
            <a:r>
              <a:rPr lang="en" sz="1700">
                <a:solidFill>
                  <a:schemeClr val="dk1"/>
                </a:solidFill>
                <a:latin typeface="Anton"/>
                <a:ea typeface="Anton"/>
                <a:cs typeface="Anton"/>
                <a:sym typeface="Anton"/>
              </a:rPr>
              <a:t>SAT: SEPTEMBER 24 (25)</a:t>
            </a:r>
            <a:endParaRPr sz="1700">
              <a:solidFill>
                <a:schemeClr val="dk1"/>
              </a:solidFill>
              <a:latin typeface="Anton"/>
              <a:ea typeface="Anton"/>
              <a:cs typeface="Anton"/>
              <a:sym typeface="Anton"/>
            </a:endParaRPr>
          </a:p>
          <a:p>
            <a:pPr indent="0" lvl="0" marL="0" rtl="0" algn="l">
              <a:spcBef>
                <a:spcPts val="0"/>
              </a:spcBef>
              <a:spcAft>
                <a:spcPts val="0"/>
              </a:spcAft>
              <a:buClr>
                <a:schemeClr val="dk1"/>
              </a:buClr>
              <a:buSzPts val="1100"/>
              <a:buFont typeface="Arial"/>
              <a:buNone/>
            </a:pPr>
            <a:r>
              <a:rPr lang="en" sz="1700">
                <a:solidFill>
                  <a:schemeClr val="dk1"/>
                </a:solidFill>
                <a:latin typeface="Inter"/>
                <a:ea typeface="Inter"/>
                <a:cs typeface="Inter"/>
                <a:sym typeface="Inter"/>
              </a:rPr>
              <a:t>Parks as Platform for </a:t>
            </a:r>
            <a:endParaRPr sz="17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700">
                <a:solidFill>
                  <a:schemeClr val="dk1"/>
                </a:solidFill>
                <a:latin typeface="Inter"/>
                <a:ea typeface="Inter"/>
                <a:cs typeface="Inter"/>
                <a:sym typeface="Inter"/>
              </a:rPr>
              <a:t>Parkwide Picnic!</a:t>
            </a:r>
            <a:endParaRPr b="1" sz="1700">
              <a:solidFill>
                <a:schemeClr val="dk1"/>
              </a:solidFill>
              <a:latin typeface="Anton"/>
              <a:ea typeface="Anton"/>
              <a:cs typeface="Anton"/>
              <a:sym typeface="Anton"/>
            </a:endParaRPr>
          </a:p>
        </p:txBody>
      </p:sp>
      <p:pic>
        <p:nvPicPr>
          <p:cNvPr id="372" name="Google Shape;372;p47"/>
          <p:cNvPicPr preferRelativeResize="0"/>
          <p:nvPr/>
        </p:nvPicPr>
        <p:blipFill rotWithShape="1">
          <a:blip r:embed="rId8">
            <a:alphaModFix/>
          </a:blip>
          <a:srcRect b="28104" l="0" r="36032" t="0"/>
          <a:stretch/>
        </p:blipFill>
        <p:spPr>
          <a:xfrm>
            <a:off x="3464900" y="459875"/>
            <a:ext cx="5421926" cy="3555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Election of New Board Members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9"/>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Vote for as many candidates as you prefer.</a:t>
            </a:r>
            <a:endParaRPr/>
          </a:p>
        </p:txBody>
      </p:sp>
      <p:sp>
        <p:nvSpPr>
          <p:cNvPr id="383" name="Google Shape;383;p4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Nicole Gunn</a:t>
            </a:r>
            <a:endParaRPr sz="1800"/>
          </a:p>
          <a:p>
            <a:pPr indent="0" lvl="0" marL="0" rtl="0" algn="l">
              <a:spcBef>
                <a:spcPts val="1200"/>
              </a:spcBef>
              <a:spcAft>
                <a:spcPts val="0"/>
              </a:spcAft>
              <a:buNone/>
            </a:pPr>
            <a:r>
              <a:rPr lang="en" sz="1800"/>
              <a:t>Paul Stamatos</a:t>
            </a:r>
            <a:endParaRPr sz="1800"/>
          </a:p>
          <a:p>
            <a:pPr indent="0" lvl="0" marL="0" rtl="0" algn="l">
              <a:spcBef>
                <a:spcPts val="1200"/>
              </a:spcBef>
              <a:spcAft>
                <a:spcPts val="0"/>
              </a:spcAft>
              <a:buNone/>
            </a:pPr>
            <a:r>
              <a:rPr lang="en" sz="1800"/>
              <a:t>Write-In Candidates are allowed. Board Member terms are three (3) years.</a:t>
            </a:r>
            <a:endParaRPr sz="1800"/>
          </a:p>
          <a:p>
            <a:pPr indent="0" lvl="0" marL="0" rtl="0" algn="l">
              <a:spcBef>
                <a:spcPts val="1200"/>
              </a:spcBef>
              <a:spcAft>
                <a:spcPts val="1200"/>
              </a:spcAft>
              <a:buNone/>
            </a:pPr>
            <a:r>
              <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0"/>
          <p:cNvSpPr txBox="1"/>
          <p:nvPr>
            <p:ph type="title"/>
          </p:nvPr>
        </p:nvSpPr>
        <p:spPr>
          <a:xfrm>
            <a:off x="311700" y="445025"/>
            <a:ext cx="8520600" cy="1080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Upcoming Events in JP Centre/South</a:t>
            </a:r>
            <a:endParaRPr/>
          </a:p>
          <a:p>
            <a:pPr indent="0" lvl="0" marL="0" rtl="0" algn="l">
              <a:spcBef>
                <a:spcPts val="0"/>
              </a:spcBef>
              <a:spcAft>
                <a:spcPts val="0"/>
              </a:spcAft>
              <a:buNone/>
            </a:pPr>
            <a:r>
              <a:rPr lang="en" sz="2650"/>
              <a:t>Text JPCSMS to 22828 to join our newsletter for updates.</a:t>
            </a:r>
            <a:endParaRPr sz="2650"/>
          </a:p>
        </p:txBody>
      </p:sp>
      <p:sp>
        <p:nvSpPr>
          <p:cNvPr id="389" name="Google Shape;389;p50"/>
          <p:cNvSpPr txBox="1"/>
          <p:nvPr>
            <p:ph idx="1" type="body"/>
          </p:nvPr>
        </p:nvSpPr>
        <p:spPr>
          <a:xfrm>
            <a:off x="311700" y="1637600"/>
            <a:ext cx="3999900" cy="2931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200"/>
              <a:t>Uplift JP</a:t>
            </a:r>
            <a:endParaRPr b="1" sz="1200"/>
          </a:p>
          <a:p>
            <a:pPr indent="0" lvl="0" marL="0" rtl="0" algn="l">
              <a:spcBef>
                <a:spcPts val="1200"/>
              </a:spcBef>
              <a:spcAft>
                <a:spcPts val="0"/>
              </a:spcAft>
              <a:buNone/>
            </a:pPr>
            <a:r>
              <a:rPr lang="en" sz="1200"/>
              <a:t>Sat, April 16, 2022, 12:00-2:00 PM at Nckls &amp; Dimes, 668 Centre St</a:t>
            </a:r>
            <a:endParaRPr sz="1200"/>
          </a:p>
          <a:p>
            <a:pPr indent="0" lvl="0" marL="0" rtl="0" algn="l">
              <a:spcBef>
                <a:spcPts val="1200"/>
              </a:spcBef>
              <a:spcAft>
                <a:spcPts val="0"/>
              </a:spcAft>
              <a:buNone/>
            </a:pPr>
            <a:r>
              <a:t/>
            </a:r>
            <a:endParaRPr sz="1200"/>
          </a:p>
          <a:p>
            <a:pPr indent="0" lvl="0" marL="0" rtl="0" algn="l">
              <a:spcBef>
                <a:spcPts val="1200"/>
              </a:spcBef>
              <a:spcAft>
                <a:spcPts val="0"/>
              </a:spcAft>
              <a:buNone/>
            </a:pPr>
            <a:r>
              <a:rPr b="1" lang="en" sz="1200"/>
              <a:t>JP Centre/South Main Streets Monthly Board Meeting </a:t>
            </a:r>
            <a:endParaRPr b="1" sz="1200"/>
          </a:p>
          <a:p>
            <a:pPr indent="0" lvl="0" marL="0" rtl="0" algn="l">
              <a:spcBef>
                <a:spcPts val="1200"/>
              </a:spcBef>
              <a:spcAft>
                <a:spcPts val="0"/>
              </a:spcAft>
              <a:buNone/>
            </a:pPr>
            <a:r>
              <a:rPr lang="en" sz="1200"/>
              <a:t>Wed, April 27, 2022, 5:00-6:00 PM via Zoom</a:t>
            </a:r>
            <a:endParaRPr sz="12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390" name="Google Shape;390;p50"/>
          <p:cNvSpPr txBox="1"/>
          <p:nvPr>
            <p:ph idx="2" type="body"/>
          </p:nvPr>
        </p:nvSpPr>
        <p:spPr>
          <a:xfrm>
            <a:off x="4832400" y="1637600"/>
            <a:ext cx="3999900" cy="32367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None/>
            </a:pPr>
            <a:r>
              <a:rPr b="1" lang="en" sz="2500"/>
              <a:t>JP Centre/South Spring Fundraiser</a:t>
            </a:r>
            <a:endParaRPr b="1" sz="2500"/>
          </a:p>
          <a:p>
            <a:pPr indent="0" lvl="0" marL="0" rtl="0" algn="l">
              <a:spcBef>
                <a:spcPts val="1200"/>
              </a:spcBef>
              <a:spcAft>
                <a:spcPts val="0"/>
              </a:spcAft>
              <a:buNone/>
            </a:pPr>
            <a:r>
              <a:rPr lang="en" sz="2500"/>
              <a:t>SAVE THE DATE! Tuesday, May 24, 2022</a:t>
            </a:r>
            <a:endParaRPr sz="2500"/>
          </a:p>
          <a:p>
            <a:pPr indent="0" lvl="0" marL="0" rtl="0" algn="l">
              <a:spcBef>
                <a:spcPts val="1200"/>
              </a:spcBef>
              <a:spcAft>
                <a:spcPts val="0"/>
              </a:spcAft>
              <a:buNone/>
            </a:pPr>
            <a:r>
              <a:rPr lang="en" sz="2500"/>
              <a:t>Taste and Tour – A Walk in the Neighborhood; a Guided FOOD Tour of Jamaica Plain with drinks and history highlights!</a:t>
            </a:r>
            <a:endParaRPr sz="2500"/>
          </a:p>
          <a:p>
            <a:pPr indent="0" lvl="0" marL="0" rtl="0" algn="l">
              <a:spcBef>
                <a:spcPts val="1200"/>
              </a:spcBef>
              <a:spcAft>
                <a:spcPts val="0"/>
              </a:spcAft>
              <a:buNone/>
            </a:pPr>
            <a:r>
              <a:t/>
            </a:r>
            <a:endParaRPr sz="2500"/>
          </a:p>
          <a:p>
            <a:pPr indent="0" lvl="0" marL="0" rtl="0" algn="l">
              <a:spcBef>
                <a:spcPts val="1200"/>
              </a:spcBef>
              <a:spcAft>
                <a:spcPts val="0"/>
              </a:spcAft>
              <a:buNone/>
            </a:pPr>
            <a:r>
              <a:rPr b="1" lang="en" sz="2500"/>
              <a:t>Entrepreneurial Education Fair</a:t>
            </a:r>
            <a:endParaRPr b="1" sz="2500"/>
          </a:p>
          <a:p>
            <a:pPr indent="0" lvl="0" marL="0" rtl="0" algn="l">
              <a:spcBef>
                <a:spcPts val="1200"/>
              </a:spcBef>
              <a:spcAft>
                <a:spcPts val="0"/>
              </a:spcAft>
              <a:buNone/>
            </a:pPr>
            <a:r>
              <a:rPr lang="en" sz="2500"/>
              <a:t>Thursday, June 9, 2022, 7:00-9:00 PM</a:t>
            </a:r>
            <a:endParaRPr sz="2500"/>
          </a:p>
          <a:p>
            <a:pPr indent="0" lvl="0" marL="0" rtl="0" algn="l">
              <a:spcBef>
                <a:spcPts val="1200"/>
              </a:spcBef>
              <a:spcAft>
                <a:spcPts val="0"/>
              </a:spcAft>
              <a:buNone/>
            </a:pPr>
            <a:r>
              <a:rPr lang="en" sz="2500"/>
              <a:t>Everything You Wanted to Know about Starting a Business (But Were Afraid to Ask)</a:t>
            </a:r>
            <a:endParaRPr sz="2500"/>
          </a:p>
          <a:p>
            <a:pPr indent="0" lvl="0" marL="0" rtl="0" algn="l">
              <a:spcBef>
                <a:spcPts val="1200"/>
              </a:spcBef>
              <a:spcAft>
                <a:spcPts val="1200"/>
              </a:spcAft>
              <a:buNone/>
            </a:pPr>
            <a:r>
              <a:t/>
            </a:r>
            <a:endParaRPr/>
          </a:p>
        </p:txBody>
      </p:sp>
      <p:pic>
        <p:nvPicPr>
          <p:cNvPr id="391" name="Google Shape;391;p50"/>
          <p:cNvPicPr preferRelativeResize="0"/>
          <p:nvPr/>
        </p:nvPicPr>
        <p:blipFill>
          <a:blip r:embed="rId3">
            <a:alphaModFix/>
          </a:blip>
          <a:stretch>
            <a:fillRect/>
          </a:stretch>
        </p:blipFill>
        <p:spPr>
          <a:xfrm>
            <a:off x="7573093" y="119066"/>
            <a:ext cx="1409582" cy="1406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7"/>
          <p:cNvSpPr txBox="1"/>
          <p:nvPr>
            <p:ph type="title"/>
          </p:nvPr>
        </p:nvSpPr>
        <p:spPr>
          <a:xfrm>
            <a:off x="311700" y="445025"/>
            <a:ext cx="8520600" cy="1119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Welcome</a:t>
            </a:r>
            <a:endParaRPr/>
          </a:p>
          <a:p>
            <a:pPr indent="0" lvl="0" marL="0" rtl="0" algn="l">
              <a:spcBef>
                <a:spcPts val="0"/>
              </a:spcBef>
              <a:spcAft>
                <a:spcPts val="0"/>
              </a:spcAft>
              <a:buNone/>
            </a:pPr>
            <a:r>
              <a:rPr lang="en" sz="2650"/>
              <a:t>Michael Reiskind, Board President, JP Centre/South Main Streets</a:t>
            </a:r>
            <a:endParaRPr sz="2650"/>
          </a:p>
        </p:txBody>
      </p:sp>
      <p:sp>
        <p:nvSpPr>
          <p:cNvPr id="125" name="Google Shape;125;p27"/>
          <p:cNvSpPr txBox="1"/>
          <p:nvPr>
            <p:ph idx="1" type="body"/>
          </p:nvPr>
        </p:nvSpPr>
        <p:spPr>
          <a:xfrm>
            <a:off x="311700" y="1921925"/>
            <a:ext cx="8520600" cy="2193300"/>
          </a:xfrm>
          <a:prstGeom prst="rect">
            <a:avLst/>
          </a:prstGeom>
        </p:spPr>
        <p:txBody>
          <a:bodyPr anchorCtr="0" anchor="t" bIns="91425" lIns="91425" spcFirstLastPara="1" rIns="91425" wrap="square" tIns="91425">
            <a:normAutofit/>
          </a:bodyPr>
          <a:lstStyle/>
          <a:p>
            <a:pPr indent="-381000" lvl="0" marL="457200" rtl="0" algn="l">
              <a:lnSpc>
                <a:spcPct val="107916"/>
              </a:lnSpc>
              <a:spcBef>
                <a:spcPts val="0"/>
              </a:spcBef>
              <a:spcAft>
                <a:spcPts val="0"/>
              </a:spcAft>
              <a:buClr>
                <a:srgbClr val="000000"/>
              </a:buClr>
              <a:buSzPts val="2400"/>
              <a:buFont typeface="Calibri"/>
              <a:buAutoNum type="arabicPeriod"/>
            </a:pPr>
            <a:r>
              <a:rPr lang="en" sz="2400">
                <a:solidFill>
                  <a:srgbClr val="000000"/>
                </a:solidFill>
                <a:latin typeface="Calibri"/>
                <a:ea typeface="Calibri"/>
                <a:cs typeface="Calibri"/>
                <a:sym typeface="Calibri"/>
              </a:rPr>
              <a:t>Statement of Mission</a:t>
            </a:r>
            <a:endParaRPr sz="2400">
              <a:solidFill>
                <a:srgbClr val="000000"/>
              </a:solidFill>
              <a:latin typeface="Calibri"/>
              <a:ea typeface="Calibri"/>
              <a:cs typeface="Calibri"/>
              <a:sym typeface="Calibri"/>
            </a:endParaRPr>
          </a:p>
          <a:p>
            <a:pPr indent="-381000" lvl="0" marL="457200" rtl="0" algn="l">
              <a:lnSpc>
                <a:spcPct val="107916"/>
              </a:lnSpc>
              <a:spcBef>
                <a:spcPts val="0"/>
              </a:spcBef>
              <a:spcAft>
                <a:spcPts val="0"/>
              </a:spcAft>
              <a:buClr>
                <a:srgbClr val="000000"/>
              </a:buClr>
              <a:buSzPts val="2400"/>
              <a:buFont typeface="Calibri"/>
              <a:buAutoNum type="arabicPeriod"/>
            </a:pPr>
            <a:r>
              <a:rPr lang="en" sz="2400">
                <a:solidFill>
                  <a:srgbClr val="000000"/>
                </a:solidFill>
                <a:latin typeface="Calibri"/>
                <a:ea typeface="Calibri"/>
                <a:cs typeface="Calibri"/>
                <a:sym typeface="Calibri"/>
              </a:rPr>
              <a:t>Introduction of Board of Directors</a:t>
            </a:r>
            <a:endParaRPr sz="2400">
              <a:solidFill>
                <a:srgbClr val="000000"/>
              </a:solidFill>
              <a:latin typeface="Calibri"/>
              <a:ea typeface="Calibri"/>
              <a:cs typeface="Calibri"/>
              <a:sym typeface="Calibri"/>
            </a:endParaRPr>
          </a:p>
          <a:p>
            <a:pPr indent="-381000" lvl="0" marL="457200" rtl="0" algn="l">
              <a:lnSpc>
                <a:spcPct val="107916"/>
              </a:lnSpc>
              <a:spcBef>
                <a:spcPts val="0"/>
              </a:spcBef>
              <a:spcAft>
                <a:spcPts val="0"/>
              </a:spcAft>
              <a:buClr>
                <a:srgbClr val="000000"/>
              </a:buClr>
              <a:buSzPts val="2400"/>
              <a:buFont typeface="Calibri"/>
              <a:buAutoNum type="arabicPeriod"/>
            </a:pPr>
            <a:r>
              <a:rPr lang="en" sz="2400">
                <a:solidFill>
                  <a:srgbClr val="000000"/>
                </a:solidFill>
                <a:latin typeface="Calibri"/>
                <a:ea typeface="Calibri"/>
                <a:cs typeface="Calibri"/>
                <a:sym typeface="Calibri"/>
              </a:rPr>
              <a:t>Introduction of Ginger Brown, Executive Director</a:t>
            </a:r>
            <a:endParaRPr sz="2400">
              <a:solidFill>
                <a:srgbClr val="000000"/>
              </a:solidFill>
              <a:latin typeface="Calibri"/>
              <a:ea typeface="Calibri"/>
              <a:cs typeface="Calibri"/>
              <a:sym typeface="Calibri"/>
            </a:endParaRPr>
          </a:p>
          <a:p>
            <a:pPr indent="-381000" lvl="0" marL="457200" rtl="0" algn="l">
              <a:lnSpc>
                <a:spcPct val="107916"/>
              </a:lnSpc>
              <a:spcBef>
                <a:spcPts val="0"/>
              </a:spcBef>
              <a:spcAft>
                <a:spcPts val="0"/>
              </a:spcAft>
              <a:buClr>
                <a:srgbClr val="000000"/>
              </a:buClr>
              <a:buSzPts val="2400"/>
              <a:buFont typeface="Calibri"/>
              <a:buAutoNum type="arabicPeriod"/>
            </a:pPr>
            <a:r>
              <a:rPr lang="en" sz="2400">
                <a:solidFill>
                  <a:srgbClr val="000000"/>
                </a:solidFill>
                <a:latin typeface="Calibri"/>
                <a:ea typeface="Calibri"/>
                <a:cs typeface="Calibri"/>
                <a:sym typeface="Calibri"/>
              </a:rPr>
              <a:t>Introduction of Luis Ottonelli, Neighborhood Business Manager, City of Boston</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Financial Report</a:t>
            </a:r>
            <a:endParaRPr/>
          </a:p>
          <a:p>
            <a:pPr indent="0" lvl="0" marL="0" rtl="0" algn="l">
              <a:spcBef>
                <a:spcPts val="0"/>
              </a:spcBef>
              <a:spcAft>
                <a:spcPts val="0"/>
              </a:spcAft>
              <a:buNone/>
            </a:pPr>
            <a:r>
              <a:t/>
            </a:r>
            <a:endParaRPr/>
          </a:p>
        </p:txBody>
      </p:sp>
      <p:graphicFrame>
        <p:nvGraphicFramePr>
          <p:cNvPr id="131" name="Google Shape;131;p28"/>
          <p:cNvGraphicFramePr/>
          <p:nvPr/>
        </p:nvGraphicFramePr>
        <p:xfrm>
          <a:off x="1350750" y="1506425"/>
          <a:ext cx="3000000" cy="3000000"/>
        </p:xfrm>
        <a:graphic>
          <a:graphicData uri="http://schemas.openxmlformats.org/drawingml/2006/table">
            <a:tbl>
              <a:tblPr>
                <a:noFill/>
                <a:tableStyleId>{495F1546-82AC-44CA-8928-4F37C30D7B79}</a:tableStyleId>
              </a:tblPr>
              <a:tblGrid>
                <a:gridCol w="2988325"/>
                <a:gridCol w="2988325"/>
              </a:tblGrid>
              <a:tr h="381000">
                <a:tc>
                  <a:txBody>
                    <a:bodyPr/>
                    <a:lstStyle/>
                    <a:p>
                      <a:pPr indent="0" lvl="0" marL="0" rtl="0" algn="l">
                        <a:spcBef>
                          <a:spcPts val="0"/>
                        </a:spcBef>
                        <a:spcAft>
                          <a:spcPts val="0"/>
                        </a:spcAft>
                        <a:buNone/>
                      </a:pPr>
                      <a:r>
                        <a:rPr lang="en" sz="1100"/>
                        <a:t>Revenue</a:t>
                      </a:r>
                      <a:endParaRPr sz="1100"/>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100"/>
                        <a:t>$120,987.43</a:t>
                      </a:r>
                      <a:endParaRPr sz="1100"/>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100"/>
                        <a:t>Expenditures</a:t>
                      </a:r>
                      <a:endParaRPr sz="1100"/>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100"/>
                        <a:t>$91,797.92</a:t>
                      </a:r>
                      <a:endParaRPr sz="1100"/>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100"/>
                        <a:t>Net Income</a:t>
                      </a:r>
                      <a:endParaRPr sz="1100"/>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100"/>
                        <a:t>$29,189.51</a:t>
                      </a:r>
                      <a:endParaRPr sz="1100"/>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32" name="Google Shape;132;p28"/>
          <p:cNvSpPr txBox="1"/>
          <p:nvPr/>
        </p:nvSpPr>
        <p:spPr>
          <a:xfrm>
            <a:off x="884325" y="1152425"/>
            <a:ext cx="3477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t>JP Centre/South Main Streets Statement of Activity*</a:t>
            </a:r>
            <a:endParaRPr>
              <a:latin typeface="Open Sans"/>
              <a:ea typeface="Open Sans"/>
              <a:cs typeface="Open Sans"/>
              <a:sym typeface="Open Sans"/>
            </a:endParaRPr>
          </a:p>
        </p:txBody>
      </p:sp>
      <p:sp>
        <p:nvSpPr>
          <p:cNvPr id="133" name="Google Shape;133;p28"/>
          <p:cNvSpPr txBox="1"/>
          <p:nvPr/>
        </p:nvSpPr>
        <p:spPr>
          <a:xfrm>
            <a:off x="884325" y="2857125"/>
            <a:ext cx="4293300" cy="59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t>JP Centre/South Main Streets Statement of Financial Position*</a:t>
            </a:r>
            <a:endParaRPr sz="1100"/>
          </a:p>
          <a:p>
            <a:pPr indent="0" lvl="0" marL="0" rtl="0" algn="l">
              <a:spcBef>
                <a:spcPts val="0"/>
              </a:spcBef>
              <a:spcAft>
                <a:spcPts val="0"/>
              </a:spcAft>
              <a:buNone/>
            </a:pPr>
            <a:r>
              <a:t/>
            </a:r>
            <a:endParaRPr>
              <a:latin typeface="Open Sans"/>
              <a:ea typeface="Open Sans"/>
              <a:cs typeface="Open Sans"/>
              <a:sym typeface="Open Sans"/>
            </a:endParaRPr>
          </a:p>
        </p:txBody>
      </p:sp>
      <p:graphicFrame>
        <p:nvGraphicFramePr>
          <p:cNvPr id="134" name="Google Shape;134;p28"/>
          <p:cNvGraphicFramePr/>
          <p:nvPr/>
        </p:nvGraphicFramePr>
        <p:xfrm>
          <a:off x="1350750" y="3235075"/>
          <a:ext cx="3000000" cy="3000000"/>
        </p:xfrm>
        <a:graphic>
          <a:graphicData uri="http://schemas.openxmlformats.org/drawingml/2006/table">
            <a:tbl>
              <a:tblPr>
                <a:noFill/>
                <a:tableStyleId>{495F1546-82AC-44CA-8928-4F37C30D7B79}</a:tableStyleId>
              </a:tblPr>
              <a:tblGrid>
                <a:gridCol w="2988325"/>
                <a:gridCol w="2988325"/>
              </a:tblGrid>
              <a:tr h="381000">
                <a:tc>
                  <a:txBody>
                    <a:bodyPr/>
                    <a:lstStyle/>
                    <a:p>
                      <a:pPr indent="0" lvl="0" marL="0" rtl="0" algn="l">
                        <a:spcBef>
                          <a:spcPts val="0"/>
                        </a:spcBef>
                        <a:spcAft>
                          <a:spcPts val="0"/>
                        </a:spcAft>
                        <a:buNone/>
                      </a:pPr>
                      <a:r>
                        <a:rPr lang="en" sz="1100"/>
                        <a:t>Total Assets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100"/>
                        <a:t>$66,336.58</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100"/>
                        <a:t>Total Liabilities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100"/>
                        <a:t>$2,770.47</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100"/>
                        <a:t>Total Equity</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100"/>
                        <a:t>$63,566.11</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100"/>
                        <a:t>Total Liabilities and Equity</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100"/>
                        <a:t>$66,336.58</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35" name="Google Shape;135;p28"/>
          <p:cNvSpPr txBox="1"/>
          <p:nvPr/>
        </p:nvSpPr>
        <p:spPr>
          <a:xfrm>
            <a:off x="7327400" y="3969475"/>
            <a:ext cx="1419900" cy="78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t>*as of 12/31/202</a:t>
            </a:r>
            <a:endParaRPr sz="1100"/>
          </a:p>
          <a:p>
            <a:pPr indent="0" lvl="0" marL="0" rtl="0" algn="l">
              <a:lnSpc>
                <a:spcPct val="115000"/>
              </a:lnSpc>
              <a:spcBef>
                <a:spcPts val="0"/>
              </a:spcBef>
              <a:spcAft>
                <a:spcPts val="0"/>
              </a:spcAft>
              <a:buNone/>
            </a:pPr>
            <a:r>
              <a:rPr lang="en" sz="1100"/>
              <a:t> Accrual Basis</a:t>
            </a:r>
            <a:endParaRPr sz="1100"/>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9"/>
          <p:cNvSpPr txBox="1"/>
          <p:nvPr>
            <p:ph type="title"/>
          </p:nvPr>
        </p:nvSpPr>
        <p:spPr>
          <a:xfrm>
            <a:off x="490250" y="526350"/>
            <a:ext cx="5620800" cy="4087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Featured Speaker - Segun Idowu</a:t>
            </a:r>
            <a:endParaRPr/>
          </a:p>
          <a:p>
            <a:pPr indent="0" lvl="0" marL="0" rtl="0" algn="l">
              <a:spcBef>
                <a:spcPts val="0"/>
              </a:spcBef>
              <a:spcAft>
                <a:spcPts val="0"/>
              </a:spcAft>
              <a:buNone/>
            </a:pPr>
            <a:r>
              <a:rPr lang="en" sz="2650"/>
              <a:t>Chief of Economic Opportunity &amp; Inclusion, City of Boston</a:t>
            </a:r>
            <a:endParaRPr sz="265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0"/>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Old Business</a:t>
            </a:r>
            <a:endParaRPr/>
          </a:p>
        </p:txBody>
      </p:sp>
      <p:sp>
        <p:nvSpPr>
          <p:cNvPr id="146" name="Google Shape;146;p30"/>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t>2021 Year in Review Video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31" title="2021 Year In Review Video.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2"/>
          <p:cNvSpPr txBox="1"/>
          <p:nvPr>
            <p:ph type="title"/>
          </p:nvPr>
        </p:nvSpPr>
        <p:spPr>
          <a:xfrm>
            <a:off x="309750" y="1304850"/>
            <a:ext cx="8524500" cy="1266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Working Teams</a:t>
            </a:r>
            <a:endParaRPr/>
          </a:p>
        </p:txBody>
      </p:sp>
      <p:sp>
        <p:nvSpPr>
          <p:cNvPr id="157" name="Google Shape;157;p32"/>
          <p:cNvSpPr txBox="1"/>
          <p:nvPr>
            <p:ph idx="1" type="body"/>
          </p:nvPr>
        </p:nvSpPr>
        <p:spPr>
          <a:xfrm>
            <a:off x="2237100" y="3256075"/>
            <a:ext cx="4669800" cy="1292700"/>
          </a:xfrm>
          <a:prstGeom prst="rect">
            <a:avLst/>
          </a:prstGeom>
        </p:spPr>
        <p:txBody>
          <a:bodyPr anchorCtr="0" anchor="t" bIns="91425" lIns="91425" spcFirstLastPara="1" rIns="91425" wrap="square" tIns="91425">
            <a:normAutofit fontScale="70000" lnSpcReduction="20000"/>
          </a:bodyPr>
          <a:lstStyle/>
          <a:p>
            <a:pPr indent="-388620" lvl="0" marL="457200" rtl="0" algn="l">
              <a:lnSpc>
                <a:spcPct val="107916"/>
              </a:lnSpc>
              <a:spcBef>
                <a:spcPts val="0"/>
              </a:spcBef>
              <a:spcAft>
                <a:spcPts val="0"/>
              </a:spcAft>
              <a:buClr>
                <a:srgbClr val="000000"/>
              </a:buClr>
              <a:buSzPct val="100000"/>
              <a:buFont typeface="Calibri"/>
              <a:buAutoNum type="arabicPeriod"/>
            </a:pPr>
            <a:r>
              <a:rPr lang="en" sz="3600">
                <a:solidFill>
                  <a:srgbClr val="000000"/>
                </a:solidFill>
                <a:latin typeface="Calibri"/>
                <a:ea typeface="Calibri"/>
                <a:cs typeface="Calibri"/>
                <a:sym typeface="Calibri"/>
              </a:rPr>
              <a:t>Racial Equity and Justice Team</a:t>
            </a:r>
            <a:endParaRPr sz="3600">
              <a:solidFill>
                <a:srgbClr val="000000"/>
              </a:solidFill>
              <a:latin typeface="Calibri"/>
              <a:ea typeface="Calibri"/>
              <a:cs typeface="Calibri"/>
              <a:sym typeface="Calibri"/>
            </a:endParaRPr>
          </a:p>
          <a:p>
            <a:pPr indent="-388620" lvl="0" marL="457200" rtl="0" algn="l">
              <a:lnSpc>
                <a:spcPct val="107916"/>
              </a:lnSpc>
              <a:spcBef>
                <a:spcPts val="0"/>
              </a:spcBef>
              <a:spcAft>
                <a:spcPts val="0"/>
              </a:spcAft>
              <a:buClr>
                <a:srgbClr val="000000"/>
              </a:buClr>
              <a:buSzPct val="100000"/>
              <a:buFont typeface="Calibri"/>
              <a:buAutoNum type="arabicPeriod"/>
            </a:pPr>
            <a:r>
              <a:rPr lang="en" sz="3600">
                <a:solidFill>
                  <a:srgbClr val="000000"/>
                </a:solidFill>
                <a:latin typeface="Calibri"/>
                <a:ea typeface="Calibri"/>
                <a:cs typeface="Calibri"/>
                <a:sym typeface="Calibri"/>
              </a:rPr>
              <a:t>Economic Vitality Team</a:t>
            </a:r>
            <a:endParaRPr sz="3600">
              <a:solidFill>
                <a:srgbClr val="000000"/>
              </a:solidFill>
              <a:latin typeface="Calibri"/>
              <a:ea typeface="Calibri"/>
              <a:cs typeface="Calibri"/>
              <a:sym typeface="Calibri"/>
            </a:endParaRPr>
          </a:p>
          <a:p>
            <a:pPr indent="-388620" lvl="0" marL="457200" rtl="0" algn="l">
              <a:lnSpc>
                <a:spcPct val="107916"/>
              </a:lnSpc>
              <a:spcBef>
                <a:spcPts val="0"/>
              </a:spcBef>
              <a:spcAft>
                <a:spcPts val="0"/>
              </a:spcAft>
              <a:buClr>
                <a:srgbClr val="000000"/>
              </a:buClr>
              <a:buSzPct val="100000"/>
              <a:buFont typeface="Calibri"/>
              <a:buAutoNum type="arabicPeriod"/>
            </a:pPr>
            <a:r>
              <a:rPr lang="en" sz="3600">
                <a:solidFill>
                  <a:srgbClr val="000000"/>
                </a:solidFill>
                <a:latin typeface="Calibri"/>
                <a:ea typeface="Calibri"/>
                <a:cs typeface="Calibri"/>
                <a:sym typeface="Calibri"/>
              </a:rPr>
              <a:t>Design Team</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33"/>
          <p:cNvPicPr preferRelativeResize="0"/>
          <p:nvPr/>
        </p:nvPicPr>
        <p:blipFill>
          <a:blip r:embed="rId3">
            <a:alphaModFix/>
          </a:blip>
          <a:stretch>
            <a:fillRect/>
          </a:stretch>
        </p:blipFill>
        <p:spPr>
          <a:xfrm>
            <a:off x="-175762" y="-48375"/>
            <a:ext cx="10524912" cy="7013876"/>
          </a:xfrm>
          <a:prstGeom prst="rect">
            <a:avLst/>
          </a:prstGeom>
          <a:noFill/>
          <a:ln>
            <a:noFill/>
          </a:ln>
        </p:spPr>
      </p:pic>
      <p:sp>
        <p:nvSpPr>
          <p:cNvPr id="163" name="Google Shape;163;p33"/>
          <p:cNvSpPr txBox="1"/>
          <p:nvPr>
            <p:ph idx="1" type="body"/>
          </p:nvPr>
        </p:nvSpPr>
        <p:spPr>
          <a:xfrm>
            <a:off x="142400" y="4036800"/>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lt1"/>
                </a:solidFill>
              </a:rPr>
              <a:t>Renovated parapet at The Village Works, 769 Centre St</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